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648" r:id="rId1"/>
    <p:sldMasterId id="2147483661" r:id="rId2"/>
    <p:sldMasterId id="2147483673" r:id="rId3"/>
  </p:sldMasterIdLst>
  <p:notesMasterIdLst>
    <p:notesMasterId r:id="rId15"/>
  </p:notesMasterIdLst>
  <p:handoutMasterIdLst>
    <p:handoutMasterId r:id="rId16"/>
  </p:handoutMasterIdLst>
  <p:sldIdLst>
    <p:sldId id="539" r:id="rId4"/>
    <p:sldId id="818" r:id="rId5"/>
    <p:sldId id="894" r:id="rId6"/>
    <p:sldId id="908" r:id="rId7"/>
    <p:sldId id="903" r:id="rId8"/>
    <p:sldId id="909" r:id="rId9"/>
    <p:sldId id="910" r:id="rId10"/>
    <p:sldId id="895" r:id="rId11"/>
    <p:sldId id="896" r:id="rId12"/>
    <p:sldId id="897" r:id="rId13"/>
    <p:sldId id="822" r:id="rId14"/>
  </p:sldIdLst>
  <p:sldSz cx="9144000" cy="6858000" type="screen4x3"/>
  <p:notesSz cx="7100888" cy="9388475"/>
  <p:custDataLst>
    <p:tags r:id="rId17"/>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92379"/>
    <a:srgbClr val="0D830D"/>
    <a:srgbClr val="087600"/>
    <a:srgbClr val="182F92"/>
    <a:srgbClr val="163794"/>
    <a:srgbClr val="006C1F"/>
    <a:srgbClr val="FF9933"/>
    <a:srgbClr val="99117C"/>
    <a:srgbClr val="348A20"/>
    <a:srgbClr val="A47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434" autoAdjust="0"/>
  </p:normalViewPr>
  <p:slideViewPr>
    <p:cSldViewPr>
      <p:cViewPr varScale="1">
        <p:scale>
          <a:sx n="65" d="100"/>
          <a:sy n="65" d="100"/>
        </p:scale>
        <p:origin x="-1296" y="-83"/>
      </p:cViewPr>
      <p:guideLst>
        <p:guide orient="horz" pos="2160"/>
        <p:guide pos="2880"/>
      </p:guideLst>
    </p:cSldViewPr>
  </p:slideViewPr>
  <p:outlineViewPr>
    <p:cViewPr>
      <p:scale>
        <a:sx n="33" d="100"/>
        <a:sy n="33" d="100"/>
      </p:scale>
      <p:origin x="0" y="-1512"/>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71054"/>
          </a:xfrm>
          <a:prstGeom prst="rect">
            <a:avLst/>
          </a:prstGeom>
        </p:spPr>
        <p:txBody>
          <a:bodyPr vert="horz" lIns="94221" tIns="47110" rIns="94221" bIns="47110" rtlCol="0"/>
          <a:lstStyle>
            <a:lvl1pPr algn="l">
              <a:defRPr sz="1200"/>
            </a:lvl1pPr>
          </a:lstStyle>
          <a:p>
            <a:endParaRPr lang="en-US"/>
          </a:p>
        </p:txBody>
      </p:sp>
      <p:sp>
        <p:nvSpPr>
          <p:cNvPr id="3" name="Date Placeholder 2"/>
          <p:cNvSpPr>
            <a:spLocks noGrp="1"/>
          </p:cNvSpPr>
          <p:nvPr>
            <p:ph type="dt" sz="quarter" idx="1"/>
          </p:nvPr>
        </p:nvSpPr>
        <p:spPr>
          <a:xfrm>
            <a:off x="4022197" y="1"/>
            <a:ext cx="3077051" cy="471054"/>
          </a:xfrm>
          <a:prstGeom prst="rect">
            <a:avLst/>
          </a:prstGeom>
        </p:spPr>
        <p:txBody>
          <a:bodyPr vert="horz" lIns="94221" tIns="47110" rIns="94221" bIns="47110" rtlCol="0"/>
          <a:lstStyle>
            <a:lvl1pPr algn="r">
              <a:defRPr sz="1200"/>
            </a:lvl1pPr>
          </a:lstStyle>
          <a:p>
            <a:fld id="{AFABF1F1-2F9B-4F88-BB8B-748BBA72395E}" type="datetimeFigureOut">
              <a:rPr lang="en-US" smtClean="0"/>
              <a:t>17/06/2020</a:t>
            </a:fld>
            <a:endParaRPr lang="en-US"/>
          </a:p>
        </p:txBody>
      </p:sp>
      <p:sp>
        <p:nvSpPr>
          <p:cNvPr id="4" name="Footer Placeholder 3"/>
          <p:cNvSpPr>
            <a:spLocks noGrp="1"/>
          </p:cNvSpPr>
          <p:nvPr>
            <p:ph type="ftr" sz="quarter" idx="2"/>
          </p:nvPr>
        </p:nvSpPr>
        <p:spPr>
          <a:xfrm>
            <a:off x="4" y="8917426"/>
            <a:ext cx="3077051" cy="471053"/>
          </a:xfrm>
          <a:prstGeom prst="rect">
            <a:avLst/>
          </a:prstGeom>
        </p:spPr>
        <p:txBody>
          <a:bodyPr vert="horz" lIns="94221" tIns="47110" rIns="94221" bIns="47110" rtlCol="0" anchor="b"/>
          <a:lstStyle>
            <a:lvl1pPr algn="l">
              <a:defRPr sz="1200"/>
            </a:lvl1pPr>
          </a:lstStyle>
          <a:p>
            <a:endParaRPr lang="en-US"/>
          </a:p>
        </p:txBody>
      </p:sp>
      <p:sp>
        <p:nvSpPr>
          <p:cNvPr id="5" name="Slide Number Placeholder 4"/>
          <p:cNvSpPr>
            <a:spLocks noGrp="1"/>
          </p:cNvSpPr>
          <p:nvPr>
            <p:ph type="sldNum" sz="quarter" idx="3"/>
          </p:nvPr>
        </p:nvSpPr>
        <p:spPr>
          <a:xfrm>
            <a:off x="4022197" y="8917426"/>
            <a:ext cx="3077051" cy="471053"/>
          </a:xfrm>
          <a:prstGeom prst="rect">
            <a:avLst/>
          </a:prstGeom>
        </p:spPr>
        <p:txBody>
          <a:bodyPr vert="horz" lIns="94221" tIns="47110" rIns="94221" bIns="47110" rtlCol="0" anchor="b"/>
          <a:lstStyle>
            <a:lvl1pPr algn="r">
              <a:defRPr sz="1200"/>
            </a:lvl1pPr>
          </a:lstStyle>
          <a:p>
            <a:fld id="{DE0D23D6-16D4-4FAA-ACC9-16B7A5139262}" type="slidenum">
              <a:rPr lang="en-US" smtClean="0"/>
              <a:t>‹#›</a:t>
            </a:fld>
            <a:endParaRPr lang="en-US"/>
          </a:p>
        </p:txBody>
      </p:sp>
    </p:spTree>
    <p:extLst>
      <p:ext uri="{BB962C8B-B14F-4D97-AF65-F5344CB8AC3E}">
        <p14:creationId xmlns:p14="http://schemas.microsoft.com/office/powerpoint/2010/main" val="2346427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69424"/>
          </a:xfrm>
          <a:prstGeom prst="rect">
            <a:avLst/>
          </a:prstGeom>
        </p:spPr>
        <p:txBody>
          <a:bodyPr vert="horz" lIns="94221" tIns="47110" rIns="94221" bIns="47110" rtlCol="0"/>
          <a:lstStyle>
            <a:lvl1pPr algn="l">
              <a:defRPr sz="1200"/>
            </a:lvl1pPr>
          </a:lstStyle>
          <a:p>
            <a:endParaRPr lang="vi-VN"/>
          </a:p>
        </p:txBody>
      </p:sp>
      <p:sp>
        <p:nvSpPr>
          <p:cNvPr id="3" name="Date Placeholder 2"/>
          <p:cNvSpPr>
            <a:spLocks noGrp="1"/>
          </p:cNvSpPr>
          <p:nvPr>
            <p:ph type="dt" idx="1"/>
          </p:nvPr>
        </p:nvSpPr>
        <p:spPr>
          <a:xfrm>
            <a:off x="4022197" y="1"/>
            <a:ext cx="3077051" cy="469424"/>
          </a:xfrm>
          <a:prstGeom prst="rect">
            <a:avLst/>
          </a:prstGeom>
        </p:spPr>
        <p:txBody>
          <a:bodyPr vert="horz" lIns="94221" tIns="47110" rIns="94221" bIns="47110" rtlCol="0"/>
          <a:lstStyle>
            <a:lvl1pPr algn="r">
              <a:defRPr sz="1200"/>
            </a:lvl1pPr>
          </a:lstStyle>
          <a:p>
            <a:fld id="{09202B48-C058-4097-BA0F-5987ABBB4CC4}" type="datetimeFigureOut">
              <a:rPr lang="vi-VN" smtClean="0"/>
              <a:pPr/>
              <a:t>17/06/2020</a:t>
            </a:fld>
            <a:endParaRPr lang="vi-VN"/>
          </a:p>
        </p:txBody>
      </p:sp>
      <p:sp>
        <p:nvSpPr>
          <p:cNvPr id="4" name="Slide Image Placeholder 3"/>
          <p:cNvSpPr>
            <a:spLocks noGrp="1" noRot="1" noChangeAspect="1"/>
          </p:cNvSpPr>
          <p:nvPr>
            <p:ph type="sldImg" idx="2"/>
          </p:nvPr>
        </p:nvSpPr>
        <p:spPr>
          <a:xfrm>
            <a:off x="1203325" y="704850"/>
            <a:ext cx="4694238" cy="3521075"/>
          </a:xfrm>
          <a:prstGeom prst="rect">
            <a:avLst/>
          </a:prstGeom>
          <a:noFill/>
          <a:ln w="12700">
            <a:solidFill>
              <a:prstClr val="black"/>
            </a:solidFill>
          </a:ln>
        </p:spPr>
        <p:txBody>
          <a:bodyPr vert="horz" lIns="94221" tIns="47110" rIns="94221" bIns="47110" rtlCol="0" anchor="ctr"/>
          <a:lstStyle/>
          <a:p>
            <a:endParaRPr lang="vi-VN"/>
          </a:p>
        </p:txBody>
      </p:sp>
      <p:sp>
        <p:nvSpPr>
          <p:cNvPr id="5" name="Notes Placeholder 4"/>
          <p:cNvSpPr>
            <a:spLocks noGrp="1"/>
          </p:cNvSpPr>
          <p:nvPr>
            <p:ph type="body" sz="quarter" idx="3"/>
          </p:nvPr>
        </p:nvSpPr>
        <p:spPr>
          <a:xfrm>
            <a:off x="710089" y="4459527"/>
            <a:ext cx="5680710" cy="4224814"/>
          </a:xfrm>
          <a:prstGeom prst="rect">
            <a:avLst/>
          </a:prstGeom>
        </p:spPr>
        <p:txBody>
          <a:bodyPr vert="horz" lIns="94221" tIns="47110" rIns="94221" bIns="4711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4" y="8917423"/>
            <a:ext cx="3077051" cy="469424"/>
          </a:xfrm>
          <a:prstGeom prst="rect">
            <a:avLst/>
          </a:prstGeom>
        </p:spPr>
        <p:txBody>
          <a:bodyPr vert="horz" lIns="94221" tIns="47110" rIns="94221" bIns="47110" rtlCol="0" anchor="b"/>
          <a:lstStyle>
            <a:lvl1pPr algn="l">
              <a:defRPr sz="1200"/>
            </a:lvl1pPr>
          </a:lstStyle>
          <a:p>
            <a:endParaRPr lang="vi-VN"/>
          </a:p>
        </p:txBody>
      </p:sp>
      <p:sp>
        <p:nvSpPr>
          <p:cNvPr id="7" name="Slide Number Placeholder 6"/>
          <p:cNvSpPr>
            <a:spLocks noGrp="1"/>
          </p:cNvSpPr>
          <p:nvPr>
            <p:ph type="sldNum" sz="quarter" idx="5"/>
          </p:nvPr>
        </p:nvSpPr>
        <p:spPr>
          <a:xfrm>
            <a:off x="4022197" y="8917423"/>
            <a:ext cx="3077051" cy="469424"/>
          </a:xfrm>
          <a:prstGeom prst="rect">
            <a:avLst/>
          </a:prstGeom>
        </p:spPr>
        <p:txBody>
          <a:bodyPr vert="horz" lIns="94221" tIns="47110" rIns="94221" bIns="47110" rtlCol="0" anchor="b"/>
          <a:lstStyle>
            <a:lvl1pPr algn="r">
              <a:defRPr sz="1200"/>
            </a:lvl1pPr>
          </a:lstStyle>
          <a:p>
            <a:fld id="{96FE7A8A-A817-4EFB-A09E-6F85DDD94D74}" type="slidenum">
              <a:rPr lang="vi-VN" smtClean="0"/>
              <a:pPr/>
              <a:t>‹#›</a:t>
            </a:fld>
            <a:endParaRPr lang="vi-VN"/>
          </a:p>
        </p:txBody>
      </p:sp>
    </p:spTree>
    <p:extLst>
      <p:ext uri="{BB962C8B-B14F-4D97-AF65-F5344CB8AC3E}">
        <p14:creationId xmlns:p14="http://schemas.microsoft.com/office/powerpoint/2010/main" val="27821317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Kính</a:t>
            </a:r>
            <a:r>
              <a:rPr lang="en-US" baseline="0" dirty="0" smtClean="0"/>
              <a:t> </a:t>
            </a:r>
            <a:r>
              <a:rPr lang="en-US" baseline="0" dirty="0" err="1" smtClean="0"/>
              <a:t>thưa</a:t>
            </a:r>
            <a:r>
              <a:rPr lang="en-US" baseline="0" dirty="0" smtClean="0"/>
              <a:t> </a:t>
            </a:r>
            <a:r>
              <a:rPr lang="en-US" baseline="0" dirty="0" err="1" smtClean="0"/>
              <a:t>quý</a:t>
            </a:r>
            <a:r>
              <a:rPr lang="en-US" baseline="0" dirty="0" smtClean="0"/>
              <a:t> </a:t>
            </a:r>
            <a:r>
              <a:rPr lang="en-US" baseline="0" dirty="0" err="1" smtClean="0"/>
              <a:t>thầy</a:t>
            </a:r>
            <a:r>
              <a:rPr lang="en-US" baseline="0" dirty="0" smtClean="0"/>
              <a:t> </a:t>
            </a:r>
            <a:r>
              <a:rPr lang="en-US" baseline="0" dirty="0" err="1" smtClean="0"/>
              <a:t>trong</a:t>
            </a:r>
            <a:r>
              <a:rPr lang="en-US" baseline="0" dirty="0" smtClean="0"/>
              <a:t> </a:t>
            </a:r>
            <a:r>
              <a:rPr lang="en-US" baseline="0" dirty="0" err="1" smtClean="0"/>
              <a:t>hội</a:t>
            </a:r>
            <a:r>
              <a:rPr lang="en-US" baseline="0" dirty="0" smtClean="0"/>
              <a:t> </a:t>
            </a:r>
            <a:r>
              <a:rPr lang="en-US" baseline="0" dirty="0" err="1" smtClean="0"/>
              <a:t>đồng</a:t>
            </a:r>
            <a:r>
              <a:rPr lang="en-US" baseline="0" dirty="0" smtClean="0"/>
              <a:t> </a:t>
            </a:r>
          </a:p>
          <a:p>
            <a:endParaRPr lang="en-US" baseline="0" dirty="0" smtClean="0"/>
          </a:p>
          <a:p>
            <a:r>
              <a:rPr lang="en-US" baseline="0" dirty="0" err="1" smtClean="0"/>
              <a:t>Em</a:t>
            </a:r>
            <a:r>
              <a:rPr lang="en-US" baseline="0" dirty="0" smtClean="0"/>
              <a:t> ten </a:t>
            </a:r>
            <a:r>
              <a:rPr lang="nl-NL" b="1" dirty="0" smtClean="0"/>
              <a:t>Nguyễn Anh Tuấn </a:t>
            </a:r>
            <a:r>
              <a:rPr lang="en-US" baseline="0" dirty="0" err="1" smtClean="0"/>
              <a:t>hôm</a:t>
            </a:r>
            <a:r>
              <a:rPr lang="en-US" baseline="0" dirty="0" smtClean="0"/>
              <a:t> nay </a:t>
            </a:r>
            <a:r>
              <a:rPr lang="en-US" baseline="0" dirty="0" err="1" smtClean="0"/>
              <a:t>được</a:t>
            </a:r>
            <a:r>
              <a:rPr lang="en-US" baseline="0" dirty="0" smtClean="0"/>
              <a:t> </a:t>
            </a:r>
            <a:r>
              <a:rPr lang="en-US" baseline="0" dirty="0" err="1" smtClean="0"/>
              <a:t>sự</a:t>
            </a:r>
            <a:r>
              <a:rPr lang="en-US" baseline="0" dirty="0" smtClean="0"/>
              <a:t> </a:t>
            </a:r>
            <a:r>
              <a:rPr lang="en-US" baseline="0" dirty="0" err="1" smtClean="0"/>
              <a:t>cho</a:t>
            </a:r>
            <a:r>
              <a:rPr lang="en-US" baseline="0" dirty="0" smtClean="0"/>
              <a:t> </a:t>
            </a:r>
            <a:r>
              <a:rPr lang="en-US" baseline="0" dirty="0" err="1" smtClean="0"/>
              <a:t>phép</a:t>
            </a:r>
            <a:r>
              <a:rPr lang="en-US" baseline="0" dirty="0" smtClean="0"/>
              <a:t> </a:t>
            </a:r>
            <a:r>
              <a:rPr lang="en-US" baseline="0" dirty="0" err="1" smtClean="0"/>
              <a:t>của</a:t>
            </a:r>
            <a:r>
              <a:rPr lang="en-US" baseline="0" dirty="0" smtClean="0"/>
              <a:t> </a:t>
            </a:r>
            <a:r>
              <a:rPr lang="nl-NL" dirty="0">
                <a:solidFill>
                  <a:srgbClr val="FFFF99"/>
                </a:solidFill>
                <a:latin typeface="Times New Roman" panose="02020603050405020304" pitchFamily="18" charset="0"/>
                <a:cs typeface="Times New Roman" panose="02020603050405020304" pitchFamily="18" charset="0"/>
              </a:rPr>
              <a:t>TRƯỜNG ĐẠI HỌC GIAO THÔNG VẬN TẢI</a:t>
            </a:r>
          </a:p>
          <a:p>
            <a:endParaRPr lang="nl-NL" dirty="0">
              <a:solidFill>
                <a:srgbClr val="FFFF99"/>
              </a:solidFill>
              <a:latin typeface="Times New Roman" panose="02020603050405020304" pitchFamily="18" charset="0"/>
              <a:cs typeface="Times New Roman" panose="02020603050405020304" pitchFamily="18" charset="0"/>
            </a:endParaRPr>
          </a:p>
          <a:p>
            <a:r>
              <a:rPr lang="en-US" baseline="0" dirty="0" err="1" smtClean="0"/>
              <a:t>Em</a:t>
            </a:r>
            <a:r>
              <a:rPr lang="en-US" baseline="0" dirty="0" smtClean="0"/>
              <a:t> </a:t>
            </a:r>
            <a:r>
              <a:rPr lang="en-US" baseline="0" dirty="0" err="1" smtClean="0"/>
              <a:t>xin</a:t>
            </a:r>
            <a:r>
              <a:rPr lang="en-US" baseline="0" dirty="0" smtClean="0"/>
              <a:t> </a:t>
            </a:r>
            <a:r>
              <a:rPr lang="en-US" baseline="0" dirty="0" err="1" smtClean="0"/>
              <a:t>báo</a:t>
            </a:r>
            <a:r>
              <a:rPr lang="en-US" baseline="0" dirty="0" smtClean="0"/>
              <a:t> </a:t>
            </a:r>
            <a:r>
              <a:rPr lang="en-US" baseline="0" dirty="0" err="1" smtClean="0"/>
              <a:t>cáo</a:t>
            </a:r>
            <a:r>
              <a:rPr lang="en-US" baseline="0" dirty="0" smtClean="0"/>
              <a:t> </a:t>
            </a:r>
            <a:r>
              <a:rPr lang="en-US" baseline="0" dirty="0" err="1" smtClean="0"/>
              <a:t>đề</a:t>
            </a:r>
            <a:r>
              <a:rPr lang="en-US" baseline="0" dirty="0" smtClean="0"/>
              <a:t> </a:t>
            </a:r>
            <a:r>
              <a:rPr lang="en-US" baseline="0" dirty="0" err="1" smtClean="0"/>
              <a:t>tài</a:t>
            </a:r>
            <a:r>
              <a:rPr lang="en-US" baseline="0" dirty="0" smtClean="0"/>
              <a:t> :    </a:t>
            </a:r>
            <a:r>
              <a:rPr lang="pt-BR" sz="3100" b="1" dirty="0">
                <a:solidFill>
                  <a:srgbClr val="FF0000"/>
                </a:solidFill>
              </a:rPr>
              <a:t>NGHIÊN CỨU HỆ THỐNG LÁI   TÍCH CỰC TRÊN Ô TÔ</a:t>
            </a:r>
          </a:p>
          <a:p>
            <a:endParaRPr lang="vi-VN" dirty="0"/>
          </a:p>
        </p:txBody>
      </p:sp>
      <p:sp>
        <p:nvSpPr>
          <p:cNvPr id="4" name="Slide Number Placeholder 3"/>
          <p:cNvSpPr>
            <a:spLocks noGrp="1"/>
          </p:cNvSpPr>
          <p:nvPr>
            <p:ph type="sldNum" sz="quarter" idx="10"/>
          </p:nvPr>
        </p:nvSpPr>
        <p:spPr/>
        <p:txBody>
          <a:bodyPr/>
          <a:lstStyle/>
          <a:p>
            <a:fld id="{96FE7A8A-A817-4EFB-A09E-6F85DDD94D74}" type="slidenum">
              <a:rPr lang="vi-VN" smtClean="0"/>
              <a:pPr/>
              <a:t>1</a:t>
            </a:fld>
            <a:endParaRPr lang="vi-VN"/>
          </a:p>
        </p:txBody>
      </p:sp>
    </p:spTree>
    <p:extLst>
      <p:ext uri="{BB962C8B-B14F-4D97-AF65-F5344CB8AC3E}">
        <p14:creationId xmlns:p14="http://schemas.microsoft.com/office/powerpoint/2010/main" val="1899956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2</a:t>
            </a:fld>
            <a:endParaRPr lang="vi-VN"/>
          </a:p>
        </p:txBody>
      </p:sp>
    </p:spTree>
    <p:extLst>
      <p:ext uri="{BB962C8B-B14F-4D97-AF65-F5344CB8AC3E}">
        <p14:creationId xmlns:p14="http://schemas.microsoft.com/office/powerpoint/2010/main" val="2014396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3</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4</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8</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8</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9</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9</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10</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10</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7888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90" name="Rectangle 18"/>
          <p:cNvSpPr>
            <a:spLocks noChangeArrowheads="1"/>
          </p:cNvSpPr>
          <p:nvPr/>
        </p:nvSpPr>
        <p:spPr bwMode="ltGray">
          <a:xfrm>
            <a:off x="0" y="6611938"/>
            <a:ext cx="9144000" cy="260350"/>
          </a:xfrm>
          <a:prstGeom prst="rect">
            <a:avLst/>
          </a:prstGeom>
          <a:solidFill>
            <a:schemeClr val="accent2"/>
          </a:solidFill>
          <a:ln w="9525">
            <a:noFill/>
            <a:miter lim="800000"/>
            <a:headEnd/>
            <a:tailEnd/>
          </a:ln>
          <a:effectLst/>
        </p:spPr>
        <p:txBody>
          <a:bodyPr wrap="none" anchor="ctr"/>
          <a:lstStyle/>
          <a:p>
            <a:endParaRPr lang="vi-VN"/>
          </a:p>
        </p:txBody>
      </p:sp>
      <p:pic>
        <p:nvPicPr>
          <p:cNvPr id="3092" name="Picture 20"/>
          <p:cNvPicPr>
            <a:picLocks noChangeAspect="1" noChangeArrowheads="1"/>
          </p:cNvPicPr>
          <p:nvPr/>
        </p:nvPicPr>
        <p:blipFill>
          <a:blip r:embed="rId2"/>
          <a:srcRect/>
          <a:stretch>
            <a:fillRect/>
          </a:stretch>
        </p:blipFill>
        <p:spPr bwMode="auto">
          <a:xfrm>
            <a:off x="0" y="0"/>
            <a:ext cx="9144000" cy="5373688"/>
          </a:xfrm>
          <a:prstGeom prst="rect">
            <a:avLst/>
          </a:prstGeom>
          <a:noFill/>
        </p:spPr>
      </p:pic>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itchFamily="2" charset="2"/>
              <a:buNone/>
              <a:defRPr sz="1800" b="1">
                <a:solidFill>
                  <a:schemeClr val="tx2"/>
                </a:solidFill>
                <a:latin typeface="Verdana" pitchFamily="34" charset="0"/>
              </a:defRPr>
            </a:lvl1pPr>
          </a:lstStyle>
          <a:p>
            <a:r>
              <a:rPr lang="en-US" smtClean="0"/>
              <a:t>Click to edit Master subtitle style</a:t>
            </a:r>
            <a:endParaRPr lang="en-US"/>
          </a:p>
        </p:txBody>
      </p:sp>
      <p:sp>
        <p:nvSpPr>
          <p:cNvPr id="3086" name="Text Box 14"/>
          <p:cNvSpPr txBox="1">
            <a:spLocks noChangeArrowheads="1"/>
          </p:cNvSpPr>
          <p:nvPr/>
        </p:nvSpPr>
        <p:spPr bwMode="auto">
          <a:xfrm>
            <a:off x="376238" y="228600"/>
            <a:ext cx="1147762" cy="701675"/>
          </a:xfrm>
          <a:prstGeom prst="rect">
            <a:avLst/>
          </a:prstGeom>
          <a:noFill/>
          <a:ln w="9525">
            <a:noFill/>
            <a:miter lim="800000"/>
            <a:headEnd/>
            <a:tailEnd/>
          </a:ln>
          <a:effectLst/>
        </p:spPr>
        <p:txBody>
          <a:bodyPr>
            <a:spAutoFit/>
          </a:bodyPr>
          <a:lstStyle/>
          <a:p>
            <a:r>
              <a:rPr lang="en-US" sz="1600" b="1">
                <a:solidFill>
                  <a:schemeClr val="tx2"/>
                </a:solidFill>
              </a:rPr>
              <a:t>Company</a:t>
            </a:r>
          </a:p>
          <a:p>
            <a:r>
              <a:rPr lang="en-US" sz="2400" b="1"/>
              <a:t>LOGO</a:t>
            </a:r>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p:spPr>
        <p:txBody>
          <a:bodyPr/>
          <a:lstStyle>
            <a:lvl1pPr>
              <a:defRPr sz="4000"/>
            </a:lvl1pPr>
          </a:lstStyle>
          <a:p>
            <a:r>
              <a:rPr lang="en-US" altLang="ko-KR" smtClean="0"/>
              <a:t>Click to edit Master title style</a:t>
            </a:r>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02279548-18FC-4BE1-89E3-80F3BF121172}"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CA578C5-48D1-485C-862C-ADC1AF49ED96}" type="datetime1">
              <a:rPr lang="vi-VN" smtClean="0"/>
              <a:t>17/06/2020</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A9D0F541-638F-4CD1-ADE2-9D3D82F7CC80}"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C48125B8-D168-40BE-A305-A54C045E8A0C}" type="datetime1">
              <a:rPr lang="vi-VN" smtClean="0"/>
              <a:t>17/06/2020</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EC3660D4-075C-4ADC-9A5C-F8FA8CEB741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69990223-8B1D-4C44-917E-A1D108FDBC75}" type="datetime1">
              <a:rPr lang="vi-VN" smtClean="0"/>
              <a:t>17/06/2020</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Footer Placeholder 6"/>
          <p:cNvSpPr>
            <a:spLocks noGrp="1"/>
          </p:cNvSpPr>
          <p:nvPr>
            <p:ph type="ftr" sz="quarter" idx="10"/>
          </p:nvPr>
        </p:nvSpPr>
        <p:spPr/>
        <p:txBody>
          <a:bodyPr/>
          <a:lstStyle>
            <a:lvl1pPr>
              <a:defRPr/>
            </a:lvl1pPr>
          </a:lstStyle>
          <a:p>
            <a:r>
              <a:rPr lang="en-US"/>
              <a:t>Company Logo</a:t>
            </a:r>
          </a:p>
        </p:txBody>
      </p:sp>
      <p:sp>
        <p:nvSpPr>
          <p:cNvPr id="8" name="Slide Number Placeholder 7"/>
          <p:cNvSpPr>
            <a:spLocks noGrp="1"/>
          </p:cNvSpPr>
          <p:nvPr>
            <p:ph type="sldNum" sz="quarter" idx="11"/>
          </p:nvPr>
        </p:nvSpPr>
        <p:spPr/>
        <p:txBody>
          <a:bodyPr/>
          <a:lstStyle>
            <a:lvl1pPr>
              <a:defRPr/>
            </a:lvl1pPr>
          </a:lstStyle>
          <a:p>
            <a:fld id="{0178767C-9E25-4F86-B5A2-90BD7ED6A46D}" type="slidenum">
              <a:rPr lang="en-US"/>
              <a:pPr/>
              <a:t>‹#›</a:t>
            </a:fld>
            <a:endParaRPr lang="en-US"/>
          </a:p>
        </p:txBody>
      </p:sp>
      <p:sp>
        <p:nvSpPr>
          <p:cNvPr id="9" name="Date Placeholder 8"/>
          <p:cNvSpPr>
            <a:spLocks noGrp="1"/>
          </p:cNvSpPr>
          <p:nvPr>
            <p:ph type="dt" sz="half" idx="12"/>
          </p:nvPr>
        </p:nvSpPr>
        <p:spPr/>
        <p:txBody>
          <a:bodyPr/>
          <a:lstStyle>
            <a:lvl1pPr>
              <a:defRPr/>
            </a:lvl1pPr>
          </a:lstStyle>
          <a:p>
            <a:fld id="{14FE35F9-2C5E-4B4B-8F7A-A5244948ABD0}" type="datetime1">
              <a:rPr lang="vi-VN" smtClean="0"/>
              <a:t>17/06/2020</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Footer Placeholder 2"/>
          <p:cNvSpPr>
            <a:spLocks noGrp="1"/>
          </p:cNvSpPr>
          <p:nvPr>
            <p:ph type="ftr" sz="quarter" idx="10"/>
          </p:nvPr>
        </p:nvSpPr>
        <p:spPr/>
        <p:txBody>
          <a:bodyPr/>
          <a:lstStyle>
            <a:lvl1pPr>
              <a:defRPr/>
            </a:lvl1pPr>
          </a:lstStyle>
          <a:p>
            <a:r>
              <a:rPr lang="en-US"/>
              <a:t>Company Logo</a:t>
            </a:r>
          </a:p>
        </p:txBody>
      </p:sp>
      <p:sp>
        <p:nvSpPr>
          <p:cNvPr id="4" name="Slide Number Placeholder 3"/>
          <p:cNvSpPr>
            <a:spLocks noGrp="1"/>
          </p:cNvSpPr>
          <p:nvPr>
            <p:ph type="sldNum" sz="quarter" idx="11"/>
          </p:nvPr>
        </p:nvSpPr>
        <p:spPr/>
        <p:txBody>
          <a:bodyPr/>
          <a:lstStyle>
            <a:lvl1pPr>
              <a:defRPr/>
            </a:lvl1pPr>
          </a:lstStyle>
          <a:p>
            <a:fld id="{F1B0B662-EB6D-4C10-988A-6779C70D766F}" type="slidenum">
              <a:rPr lang="en-US"/>
              <a:pPr/>
              <a:t>‹#›</a:t>
            </a:fld>
            <a:endParaRPr lang="en-US"/>
          </a:p>
        </p:txBody>
      </p:sp>
      <p:sp>
        <p:nvSpPr>
          <p:cNvPr id="5" name="Date Placeholder 4"/>
          <p:cNvSpPr>
            <a:spLocks noGrp="1"/>
          </p:cNvSpPr>
          <p:nvPr>
            <p:ph type="dt" sz="half" idx="12"/>
          </p:nvPr>
        </p:nvSpPr>
        <p:spPr/>
        <p:txBody>
          <a:bodyPr/>
          <a:lstStyle>
            <a:lvl1pPr>
              <a:defRPr/>
            </a:lvl1pPr>
          </a:lstStyle>
          <a:p>
            <a:fld id="{459E37C5-54B0-4025-B29D-05F661427FF7}" type="datetime1">
              <a:rPr lang="vi-VN" smtClean="0"/>
              <a:t>17/06/2020</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Company Logo</a:t>
            </a:r>
          </a:p>
        </p:txBody>
      </p:sp>
      <p:sp>
        <p:nvSpPr>
          <p:cNvPr id="3" name="Slide Number Placeholder 2"/>
          <p:cNvSpPr>
            <a:spLocks noGrp="1"/>
          </p:cNvSpPr>
          <p:nvPr>
            <p:ph type="sldNum" sz="quarter" idx="11"/>
          </p:nvPr>
        </p:nvSpPr>
        <p:spPr/>
        <p:txBody>
          <a:bodyPr/>
          <a:lstStyle>
            <a:lvl1pPr>
              <a:defRPr/>
            </a:lvl1pPr>
          </a:lstStyle>
          <a:p>
            <a:fld id="{F3B5911A-7CD1-404A-B764-ADFF88635733}" type="slidenum">
              <a:rPr lang="en-US"/>
              <a:pPr/>
              <a:t>‹#›</a:t>
            </a:fld>
            <a:endParaRPr lang="en-US"/>
          </a:p>
        </p:txBody>
      </p:sp>
      <p:sp>
        <p:nvSpPr>
          <p:cNvPr id="4" name="Date Placeholder 3"/>
          <p:cNvSpPr>
            <a:spLocks noGrp="1"/>
          </p:cNvSpPr>
          <p:nvPr>
            <p:ph type="dt" sz="half" idx="12"/>
          </p:nvPr>
        </p:nvSpPr>
        <p:spPr/>
        <p:txBody>
          <a:bodyPr/>
          <a:lstStyle>
            <a:lvl1pPr>
              <a:defRPr/>
            </a:lvl1pPr>
          </a:lstStyle>
          <a:p>
            <a:fld id="{1E5EA15F-3A9F-4E6D-8123-011680DA098C}" type="datetime1">
              <a:rPr lang="vi-VN" smtClean="0"/>
              <a:t>17/06/2020</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0070E920-7BA4-4873-BFF0-50532E5CCC84}"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945001B7-6A7D-4E93-A72B-05F822414C0B}" type="datetime1">
              <a:rPr lang="vi-VN" smtClean="0"/>
              <a:t>17/06/2020</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94EFCBB8-69AC-4F25-8770-7A84ECA0B73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71C1AC2C-2E9A-4960-A747-849A9C1EB5D9}" type="datetime1">
              <a:rPr lang="vi-VN" smtClean="0"/>
              <a:t>17/06/2020</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345D6B93-00ED-4AF2-ACA0-B112255593E4}"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53020ADE-2AA9-4A24-8724-76E124604354}" type="datetime1">
              <a:rPr lang="vi-VN" smtClean="0"/>
              <a:t>17/06/2020</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9CB6B95B-D71F-4480-9048-1A10802CA8C9}"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5F93103-98E0-47DF-8071-394A8B73F494}" type="datetime1">
              <a:rPr lang="vi-VN" smtClean="0"/>
              <a:t>17/06/2020</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152525"/>
            <a:ext cx="8229600" cy="5248275"/>
          </a:xfrm>
        </p:spPr>
        <p:txBody>
          <a:bodyPr/>
          <a:lstStyle/>
          <a:p>
            <a:r>
              <a:rPr lang="en-US" smtClean="0"/>
              <a:t>Click icon to add table</a:t>
            </a:r>
            <a:endParaRPr lang="vi-VN"/>
          </a:p>
        </p:txBody>
      </p:sp>
      <p:sp>
        <p:nvSpPr>
          <p:cNvPr id="4" name="Footer Placeholder 3"/>
          <p:cNvSpPr>
            <a:spLocks noGrp="1"/>
          </p:cNvSpPr>
          <p:nvPr>
            <p:ph type="ftr" sz="quarter" idx="10"/>
          </p:nvPr>
        </p:nvSpPr>
        <p:spPr>
          <a:xfrm>
            <a:off x="5867400" y="6461125"/>
            <a:ext cx="2895600" cy="320675"/>
          </a:xfrm>
        </p:spPr>
        <p:txBody>
          <a:bodyPr/>
          <a:lstStyle>
            <a:lvl1pPr>
              <a:defRPr/>
            </a:lvl1pPr>
          </a:lstStyle>
          <a:p>
            <a:r>
              <a:rPr lang="en-US"/>
              <a:t>Company Logo</a:t>
            </a:r>
          </a:p>
        </p:txBody>
      </p:sp>
      <p:sp>
        <p:nvSpPr>
          <p:cNvPr id="5" name="Slide Number Placeholder 4"/>
          <p:cNvSpPr>
            <a:spLocks noGrp="1"/>
          </p:cNvSpPr>
          <p:nvPr>
            <p:ph type="sldNum" sz="quarter" idx="11"/>
          </p:nvPr>
        </p:nvSpPr>
        <p:spPr>
          <a:xfrm>
            <a:off x="3505200" y="6461125"/>
            <a:ext cx="2133600" cy="320675"/>
          </a:xfrm>
        </p:spPr>
        <p:txBody>
          <a:bodyPr/>
          <a:lstStyle>
            <a:lvl1pPr>
              <a:defRPr/>
            </a:lvl1pPr>
          </a:lstStyle>
          <a:p>
            <a:fld id="{0CA5AE36-A8AA-4BF2-A2E4-9BD243C66736}" type="slidenum">
              <a:rPr lang="en-US"/>
              <a:pPr/>
              <a:t>‹#›</a:t>
            </a:fld>
            <a:endParaRPr lang="en-US"/>
          </a:p>
        </p:txBody>
      </p:sp>
      <p:sp>
        <p:nvSpPr>
          <p:cNvPr id="6" name="Date Placeholder 5"/>
          <p:cNvSpPr>
            <a:spLocks noGrp="1"/>
          </p:cNvSpPr>
          <p:nvPr>
            <p:ph type="dt" sz="half" idx="12"/>
          </p:nvPr>
        </p:nvSpPr>
        <p:spPr>
          <a:xfrm>
            <a:off x="14288" y="838200"/>
            <a:ext cx="8458200" cy="228600"/>
          </a:xfrm>
        </p:spPr>
        <p:txBody>
          <a:bodyPr/>
          <a:lstStyle>
            <a:lvl1pPr>
              <a:defRPr/>
            </a:lvl1pPr>
          </a:lstStyle>
          <a:p>
            <a:fld id="{199CE9FB-BF0B-432D-AE91-16DC113E748E}" type="datetime1">
              <a:rPr lang="vi-VN" smtClean="0"/>
              <a:t>17/06/2020</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5961549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13178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11143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36983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811670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3698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67712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1972178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07514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77861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033125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52B8C2C-93B8-426C-B462-BACD8F853C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6441735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A8C0572-A5D6-43D9-84F0-698C7FF4D27F}"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223114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68B0FA1-30F3-4260-B30F-6F7CA086DF71}"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08754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BA49C64-D95C-4A67-B3D7-E2C3476740C6}"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4793553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F53124A3-20E7-49C7-9F3D-614C61910EB7}"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033529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2490812-0A18-4A1D-83C1-0BBB8A145E2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646063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D7B181-631C-463F-9001-B4105F19BA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5663769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43FFD33-4FCC-4EB4-BF16-22E4E74A7CA0}"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704571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9672DD12-02EA-411E-BE83-B751706F8E3D}"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4821199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48A0AF4E-7C9C-4770-8CF0-51E5C4C81E7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55184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ADD2780-DE00-4727-BD8D-849828BD46E8}"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477915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w="9525">
            <a:noFill/>
            <a:miter lim="800000"/>
            <a:headEnd/>
            <a:tailEnd/>
          </a:ln>
          <a:effectLst/>
        </p:spPr>
        <p:txBody>
          <a:bodyPr wrap="none" anchor="ctr"/>
          <a:lstStyle/>
          <a:p>
            <a:endParaRPr lang="vi-VN"/>
          </a:p>
        </p:txBody>
      </p:sp>
      <p:sp>
        <p:nvSpPr>
          <p:cNvPr id="1027" name="Rectangle 3"/>
          <p:cNvSpPr>
            <a:spLocks noGrp="1" noChangeArrowheads="1"/>
          </p:cNvSpPr>
          <p:nvPr>
            <p:ph type="body" idx="1"/>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5867400"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j-lt"/>
              </a:defRPr>
            </a:lvl1pPr>
          </a:lstStyle>
          <a:p>
            <a:r>
              <a:rPr lang="en-US"/>
              <a:t>Company Logo</a:t>
            </a:r>
          </a:p>
        </p:txBody>
      </p:sp>
      <p:sp>
        <p:nvSpPr>
          <p:cNvPr id="1030" name="Rectangle 6"/>
          <p:cNvSpPr>
            <a:spLocks noGrp="1" noChangeArrowheads="1"/>
          </p:cNvSpPr>
          <p:nvPr>
            <p:ph type="sldNum" sz="quarter" idx="4"/>
          </p:nvPr>
        </p:nvSpPr>
        <p:spPr bwMode="auto">
          <a:xfrm>
            <a:off x="3505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j-lt"/>
              </a:defRPr>
            </a:lvl1pPr>
          </a:lstStyle>
          <a:p>
            <a:fld id="{9430586F-D9DE-40E7-ABDF-D872690EEF60}" type="slidenum">
              <a:rPr lang="en-US"/>
              <a:pPr/>
              <a:t>‹#›</a:t>
            </a:fld>
            <a:endParaRPr lang="en-US"/>
          </a:p>
        </p:txBody>
      </p:sp>
      <p:sp>
        <p:nvSpPr>
          <p:cNvPr id="1026" name="Rectangle 2"/>
          <p:cNvSpPr>
            <a:spLocks noGrp="1" noChangeArrowheads="1"/>
          </p:cNvSpPr>
          <p:nvPr>
            <p:ph type="title"/>
          </p:nvPr>
        </p:nvSpPr>
        <p:spPr bwMode="white">
          <a:xfrm>
            <a:off x="304800" y="152400"/>
            <a:ext cx="84582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40" name="Text Box 16"/>
          <p:cNvSpPr txBox="1">
            <a:spLocks noChangeArrowheads="1"/>
          </p:cNvSpPr>
          <p:nvPr/>
        </p:nvSpPr>
        <p:spPr bwMode="gray">
          <a:xfrm>
            <a:off x="0" y="838200"/>
            <a:ext cx="9144000" cy="244475"/>
          </a:xfrm>
          <a:prstGeom prst="rect">
            <a:avLst/>
          </a:prstGeom>
          <a:solidFill>
            <a:schemeClr val="accent2"/>
          </a:solidFill>
          <a:ln w="9525">
            <a:noFill/>
            <a:miter lim="800000"/>
            <a:headEnd/>
            <a:tailEnd/>
          </a:ln>
          <a:effectLst/>
        </p:spPr>
        <p:txBody>
          <a:bodyPr>
            <a:spAutoFit/>
          </a:bodyPr>
          <a:lstStyle/>
          <a:p>
            <a:pPr>
              <a:spcBef>
                <a:spcPct val="50000"/>
              </a:spcBef>
            </a:pPr>
            <a:endParaRPr lang="vi-VN" sz="1000" b="1">
              <a:solidFill>
                <a:schemeClr val="bg1"/>
              </a:solidFill>
              <a:latin typeface="Verdana" pitchFamily="34" charset="0"/>
            </a:endParaRPr>
          </a:p>
        </p:txBody>
      </p:sp>
      <p:sp>
        <p:nvSpPr>
          <p:cNvPr id="1028" name="Rectangle 4"/>
          <p:cNvSpPr>
            <a:spLocks noGrp="1" noChangeArrowheads="1"/>
          </p:cNvSpPr>
          <p:nvPr>
            <p:ph type="dt" sz="half" idx="2"/>
          </p:nvPr>
        </p:nvSpPr>
        <p:spPr bwMode="gray">
          <a:xfrm>
            <a:off x="14288" y="838200"/>
            <a:ext cx="845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chemeClr val="bg1"/>
                </a:solidFill>
                <a:latin typeface="+mj-lt"/>
              </a:defRPr>
            </a:lvl1pPr>
          </a:lstStyle>
          <a:p>
            <a:fld id="{CFB903BA-2639-4B48-8848-1B1132F7E8B2}" type="datetime1">
              <a:rPr lang="vi-VN" smtClean="0"/>
              <a:t>17/06/2020</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0596873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681BB30-D617-4AB9-9E3A-54E1A1B07DEA}"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17/06/2020</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81018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6"/>
          <p:cNvSpPr/>
          <p:nvPr/>
        </p:nvSpPr>
        <p:spPr bwMode="gray">
          <a:xfrm>
            <a:off x="2443578" y="6232950"/>
            <a:ext cx="4267200" cy="550556"/>
          </a:xfrm>
          <a:prstGeom prst="rect">
            <a:avLst/>
          </a:prstGeom>
          <a:noFill/>
          <a:ln w="3175" algn="ctr">
            <a:noFill/>
            <a:round/>
            <a:headEnd/>
            <a:tailEnd/>
          </a:ln>
        </p:spPr>
        <p:txBody>
          <a:bodyPr wrap="none" rtlCol="0" anchor="ctr"/>
          <a:lstStyle/>
          <a:p>
            <a:pPr algn="ctr"/>
            <a:r>
              <a:rPr lang="en-US" b="1" dirty="0" smtClean="0">
                <a:solidFill>
                  <a:schemeClr val="accent2">
                    <a:lumMod val="60000"/>
                    <a:lumOff val="40000"/>
                  </a:schemeClr>
                </a:solidFill>
                <a:latin typeface="Times New Roman" panose="02020603050405020304" pitchFamily="18" charset="0"/>
                <a:cs typeface="Times New Roman" panose="02020603050405020304" pitchFamily="18" charset="0"/>
              </a:rPr>
              <a:t>TPHCM, </a:t>
            </a: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THÁNG 6 NĂM 2020</a:t>
            </a:r>
            <a:endParaRPr lang="en-US" b="1" dirty="0">
              <a:solidFill>
                <a:schemeClr val="accent2">
                  <a:lumMod val="60000"/>
                  <a:lumOff val="40000"/>
                </a:schemeClr>
              </a:solidFill>
              <a:latin typeface="Consolas" pitchFamily="49" charset="0"/>
            </a:endParaRPr>
          </a:p>
        </p:txBody>
      </p:sp>
      <p:sp>
        <p:nvSpPr>
          <p:cNvPr id="4" name="Rectangle 3"/>
          <p:cNvSpPr/>
          <p:nvPr/>
        </p:nvSpPr>
        <p:spPr>
          <a:xfrm>
            <a:off x="228600" y="1941493"/>
            <a:ext cx="8808502" cy="954107"/>
          </a:xfrm>
          <a:prstGeom prst="rect">
            <a:avLst/>
          </a:prstGeom>
        </p:spPr>
        <p:txBody>
          <a:bodyPr wrap="square">
            <a:spAutoFit/>
          </a:bodyPr>
          <a:lstStyle/>
          <a:p>
            <a:pPr algn="ctr"/>
            <a:r>
              <a:rPr lang="en-US" sz="2800" b="1">
                <a:solidFill>
                  <a:srgbClr val="FF0000"/>
                </a:solidFill>
                <a:latin typeface="Times New Roman" pitchFamily="18" charset="0"/>
                <a:cs typeface="Times New Roman" pitchFamily="18" charset="0"/>
              </a:rPr>
              <a:t>ĐÁNH GIÁ NĂNG LỰC SINH VIÊN THEO CHƯƠNG TRÌNH SONG HÀNH VỚI DOANH NGHIỆP</a:t>
            </a:r>
            <a:endParaRPr lang="en-US" sz="2800">
              <a:solidFill>
                <a:srgbClr val="FF0000"/>
              </a:solidFill>
              <a:latin typeface="Times New Roman" pitchFamily="18" charset="0"/>
              <a:cs typeface="Times New Roman" pitchFamily="18" charset="0"/>
            </a:endParaRPr>
          </a:p>
        </p:txBody>
      </p:sp>
      <p:sp>
        <p:nvSpPr>
          <p:cNvPr id="9"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600" b="1" dirty="0">
                <a:solidFill>
                  <a:schemeClr val="bg1"/>
                </a:solidFill>
                <a:latin typeface="Adobe Garamond Pro Bold" panose="02020702060506020403" pitchFamily="18" charset="0"/>
              </a:rPr>
              <a:t>TRƯỜNG CAO ĐẲNG LÝ TỰ TRỌNG TP. HCM</a:t>
            </a:r>
          </a:p>
          <a:p>
            <a:pPr algn="ctr"/>
            <a:r>
              <a:rPr lang="en-US" sz="2600" b="1" dirty="0" err="1" smtClean="0">
                <a:solidFill>
                  <a:schemeClr val="bg1"/>
                </a:solidFill>
                <a:latin typeface="Adobe Garamond Pro Bold" panose="02020702060506020403" pitchFamily="18" charset="0"/>
              </a:rPr>
              <a:t>PHÒNG</a:t>
            </a:r>
            <a:r>
              <a:rPr lang="en-US" sz="2600" b="1" dirty="0" smtClean="0">
                <a:solidFill>
                  <a:schemeClr val="bg1"/>
                </a:solidFill>
                <a:latin typeface="Adobe Garamond Pro Bold" panose="02020702060506020403" pitchFamily="18" charset="0"/>
              </a:rPr>
              <a:t> </a:t>
            </a:r>
            <a:r>
              <a:rPr lang="en-US" sz="2600" b="1" dirty="0" err="1" smtClean="0">
                <a:solidFill>
                  <a:schemeClr val="bg1"/>
                </a:solidFill>
                <a:latin typeface="Adobe Garamond Pro Bold" panose="02020702060506020403" pitchFamily="18" charset="0"/>
              </a:rPr>
              <a:t>KHẢO</a:t>
            </a:r>
            <a:r>
              <a:rPr lang="en-US" sz="2600" b="1" dirty="0" smtClean="0">
                <a:solidFill>
                  <a:schemeClr val="bg1"/>
                </a:solidFill>
                <a:latin typeface="Adobe Garamond Pro Bold" panose="02020702060506020403" pitchFamily="18" charset="0"/>
              </a:rPr>
              <a:t> </a:t>
            </a:r>
            <a:r>
              <a:rPr lang="en-US" sz="2600" b="1" dirty="0" err="1" smtClean="0">
                <a:solidFill>
                  <a:schemeClr val="bg1"/>
                </a:solidFill>
                <a:latin typeface="Adobe Garamond Pro Bold" panose="02020702060506020403" pitchFamily="18" charset="0"/>
              </a:rPr>
              <a:t>THÍ</a:t>
            </a:r>
            <a:r>
              <a:rPr lang="en-US" sz="2600" b="1" dirty="0" smtClean="0">
                <a:solidFill>
                  <a:schemeClr val="bg1"/>
                </a:solidFill>
                <a:latin typeface="Adobe Garamond Pro Bold" panose="02020702060506020403" pitchFamily="18" charset="0"/>
              </a:rPr>
              <a:t> </a:t>
            </a:r>
            <a:r>
              <a:rPr lang="en-US" sz="2600" b="1" dirty="0" err="1" smtClean="0">
                <a:solidFill>
                  <a:schemeClr val="bg1"/>
                </a:solidFill>
                <a:latin typeface="Adobe Garamond Pro Bold" panose="02020702060506020403" pitchFamily="18" charset="0"/>
              </a:rPr>
              <a:t>VÀ</a:t>
            </a:r>
            <a:r>
              <a:rPr lang="en-US" sz="2600" b="1" dirty="0" smtClean="0">
                <a:solidFill>
                  <a:schemeClr val="bg1"/>
                </a:solidFill>
                <a:latin typeface="Adobe Garamond Pro Bold" panose="02020702060506020403" pitchFamily="18" charset="0"/>
              </a:rPr>
              <a:t> </a:t>
            </a:r>
            <a:r>
              <a:rPr lang="en-US" sz="2600" b="1" dirty="0" err="1" smtClean="0">
                <a:solidFill>
                  <a:schemeClr val="bg1"/>
                </a:solidFill>
                <a:latin typeface="Adobe Garamond Pro Bold" panose="02020702060506020403" pitchFamily="18" charset="0"/>
              </a:rPr>
              <a:t>ĐẢM</a:t>
            </a:r>
            <a:r>
              <a:rPr lang="en-US" sz="2600" b="1" dirty="0" smtClean="0">
                <a:solidFill>
                  <a:schemeClr val="bg1"/>
                </a:solidFill>
                <a:latin typeface="Adobe Garamond Pro Bold" panose="02020702060506020403" pitchFamily="18" charset="0"/>
              </a:rPr>
              <a:t> </a:t>
            </a:r>
            <a:r>
              <a:rPr lang="en-US" sz="2600" b="1" dirty="0" err="1" smtClean="0">
                <a:solidFill>
                  <a:schemeClr val="bg1"/>
                </a:solidFill>
                <a:latin typeface="Adobe Garamond Pro Bold" panose="02020702060506020403" pitchFamily="18" charset="0"/>
              </a:rPr>
              <a:t>BẢO</a:t>
            </a:r>
            <a:r>
              <a:rPr lang="en-US" sz="2600" b="1" dirty="0" smtClean="0">
                <a:solidFill>
                  <a:schemeClr val="bg1"/>
                </a:solidFill>
                <a:latin typeface="Adobe Garamond Pro Bold" panose="02020702060506020403" pitchFamily="18" charset="0"/>
              </a:rPr>
              <a:t> </a:t>
            </a:r>
            <a:r>
              <a:rPr lang="en-US" sz="2600" b="1" dirty="0" err="1" smtClean="0">
                <a:solidFill>
                  <a:schemeClr val="bg1"/>
                </a:solidFill>
                <a:latin typeface="Adobe Garamond Pro Bold" panose="02020702060506020403" pitchFamily="18" charset="0"/>
              </a:rPr>
              <a:t>CHẤT</a:t>
            </a:r>
            <a:r>
              <a:rPr lang="en-US" sz="2600" b="1" dirty="0" smtClean="0">
                <a:solidFill>
                  <a:schemeClr val="bg1"/>
                </a:solidFill>
                <a:latin typeface="Adobe Garamond Pro Bold" panose="02020702060506020403" pitchFamily="18" charset="0"/>
              </a:rPr>
              <a:t> </a:t>
            </a:r>
            <a:r>
              <a:rPr lang="en-US" sz="2600" b="1" dirty="0" err="1" smtClean="0">
                <a:solidFill>
                  <a:schemeClr val="bg1"/>
                </a:solidFill>
                <a:latin typeface="Adobe Garamond Pro Bold" panose="02020702060506020403" pitchFamily="18" charset="0"/>
              </a:rPr>
              <a:t>LƯỢNG</a:t>
            </a:r>
            <a:endParaRPr lang="vi-VN" sz="2600" b="1" dirty="0">
              <a:solidFill>
                <a:schemeClr val="bg1"/>
              </a:solidFill>
            </a:endParaRPr>
          </a:p>
        </p:txBody>
      </p:sp>
      <p:pic>
        <p:nvPicPr>
          <p:cNvPr id="1026" name="Picture 2" descr="Phòng Khảo thí-ĐBCL&amp;Đối ngoạ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3500717"/>
            <a:ext cx="2428875" cy="1885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5796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9" name="AutoShape 4"/>
          <p:cNvSpPr>
            <a:spLocks noChangeArrowheads="1"/>
          </p:cNvSpPr>
          <p:nvPr/>
        </p:nvSpPr>
        <p:spPr bwMode="ltGray">
          <a:xfrm rot="5400000">
            <a:off x="-2413482" y="1694346"/>
            <a:ext cx="4786314" cy="45980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00B0F0"/>
          </a:solidFill>
          <a:ln w="9525" algn="ctr">
            <a:noFill/>
            <a:miter lim="800000"/>
            <a:headEnd/>
            <a:tailEnd/>
          </a:ln>
        </p:spPr>
        <p:txBody>
          <a:bodyPr wrap="none" anchor="ctr"/>
          <a:lstStyle/>
          <a:p>
            <a:endParaRPr lang="en-US"/>
          </a:p>
        </p:txBody>
      </p:sp>
      <p:sp>
        <p:nvSpPr>
          <p:cNvPr id="4100" name="AutoShape 5"/>
          <p:cNvSpPr>
            <a:spLocks noChangeArrowheads="1"/>
          </p:cNvSpPr>
          <p:nvPr/>
        </p:nvSpPr>
        <p:spPr bwMode="ltGray">
          <a:xfrm rot="5400000" flipH="1">
            <a:off x="-1940718" y="2032793"/>
            <a:ext cx="4032250" cy="3929063"/>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FF0000"/>
          </a:solidFill>
          <a:ln w="0" algn="ctr">
            <a:noFill/>
            <a:miter lim="800000"/>
            <a:headEnd/>
            <a:tailEnd/>
          </a:ln>
        </p:spPr>
        <p:txBody>
          <a:bodyPr rot="10800000" vert="eaVert" wrap="none" anchor="ctr"/>
          <a:lstStyle/>
          <a:p>
            <a:endParaRPr lang="en-US"/>
          </a:p>
        </p:txBody>
      </p:sp>
      <p:sp>
        <p:nvSpPr>
          <p:cNvPr id="4107" name="WordArt 69"/>
          <p:cNvSpPr>
            <a:spLocks noChangeArrowheads="1" noChangeShapeType="1" noTextEdit="1"/>
          </p:cNvSpPr>
          <p:nvPr/>
        </p:nvSpPr>
        <p:spPr bwMode="auto">
          <a:xfrm rot="5400000">
            <a:off x="-1066800" y="2667000"/>
            <a:ext cx="2895600" cy="2590800"/>
          </a:xfrm>
          <a:prstGeom prst="rect">
            <a:avLst/>
          </a:prstGeom>
        </p:spPr>
        <p:txBody>
          <a:bodyPr spcFirstLastPara="1" wrap="none" fromWordArt="1">
            <a:prstTxWarp prst="textArchUp">
              <a:avLst>
                <a:gd name="adj" fmla="val 10073220"/>
              </a:avLst>
            </a:prstTxWarp>
          </a:bodyPr>
          <a:lstStyle/>
          <a:p>
            <a:r>
              <a:rPr lang="vi-VN"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rPr>
              <a:t>CẤU TRÚC CỦA BÁO CÁO</a:t>
            </a:r>
            <a:endParaRPr lang="en-US"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endParaRPr>
          </a:p>
        </p:txBody>
      </p:sp>
      <p:sp>
        <p:nvSpPr>
          <p:cNvPr id="4127" name="AutoShape 7">
            <a:hlinkClick r:id="rId3" action="ppaction://hlinksldjump"/>
          </p:cNvPr>
          <p:cNvSpPr>
            <a:spLocks noChangeArrowheads="1"/>
          </p:cNvSpPr>
          <p:nvPr/>
        </p:nvSpPr>
        <p:spPr bwMode="gray">
          <a:xfrm>
            <a:off x="0" y="1008266"/>
            <a:ext cx="9144000" cy="591936"/>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400" b="1" dirty="0" smtClean="0">
                <a:latin typeface="Times New Roman" pitchFamily="18" charset="0"/>
                <a:cs typeface="Times New Roman" panose="02020603050405020304" pitchFamily="18" charset="0"/>
              </a:rPr>
              <a:t> </a:t>
            </a:r>
            <a:r>
              <a:rPr lang="en-US" sz="2800" dirty="0" smtClean="0">
                <a:latin typeface="Times New Roman" pitchFamily="18" charset="0"/>
                <a:cs typeface="Times New Roman" panose="02020603050405020304" pitchFamily="18" charset="0"/>
              </a:rPr>
              <a:t>1</a:t>
            </a:r>
            <a:r>
              <a:rPr lang="en-US" sz="2800" smtClean="0">
                <a:latin typeface="Times New Roman" panose="02020603050405020304" pitchFamily="18" charset="0"/>
                <a:cs typeface="Times New Roman" panose="02020603050405020304" pitchFamily="18" charset="0"/>
              </a:rPr>
              <a:t>. </a:t>
            </a:r>
            <a:r>
              <a:rPr lang="en-US" sz="2800">
                <a:latin typeface="Times New Roman" pitchFamily="18" charset="0"/>
                <a:cs typeface="Times New Roman" pitchFamily="18" charset="0"/>
              </a:rPr>
              <a:t>Đặt vấn đề</a:t>
            </a:r>
            <a:endParaRPr lang="en-US" sz="2800" dirty="0">
              <a:latin typeface="Times New Roman" panose="02020603050405020304" pitchFamily="18" charset="0"/>
              <a:cs typeface="Times New Roman" panose="02020603050405020304" pitchFamily="18" charset="0"/>
            </a:endParaRPr>
          </a:p>
        </p:txBody>
      </p:sp>
      <p:sp>
        <p:nvSpPr>
          <p:cNvPr id="4119" name="AutoShape 16">
            <a:hlinkClick r:id="" action="ppaction://noaction"/>
          </p:cNvPr>
          <p:cNvSpPr>
            <a:spLocks noChangeArrowheads="1"/>
          </p:cNvSpPr>
          <p:nvPr/>
        </p:nvSpPr>
        <p:spPr bwMode="gray">
          <a:xfrm>
            <a:off x="2233612" y="3952164"/>
            <a:ext cx="6872625" cy="838200"/>
          </a:xfrm>
          <a:prstGeom prst="roundRect">
            <a:avLst>
              <a:gd name="adj" fmla="val 50000"/>
            </a:avLst>
          </a:prstGeom>
          <a:solidFill>
            <a:schemeClr val="bg1"/>
          </a:solidFill>
          <a:ln w="3175" algn="ctr">
            <a:solidFill>
              <a:srgbClr val="0D830D"/>
            </a:solidFill>
            <a:round/>
            <a:headEnd/>
            <a:tailEnd/>
          </a:ln>
        </p:spPr>
        <p:txBody>
          <a:bodyPr wrap="none" anchor="ctr"/>
          <a:lstStyle/>
          <a:p>
            <a:pPr lvl="0"/>
            <a:r>
              <a:rPr lang="en-US" sz="2800" smtClean="0">
                <a:latin typeface="Times New Roman" pitchFamily="18" charset="0"/>
                <a:cs typeface="Times New Roman" pitchFamily="18" charset="0"/>
              </a:rPr>
              <a:t>3. Phương </a:t>
            </a:r>
            <a:r>
              <a:rPr lang="en-US" sz="2800">
                <a:latin typeface="Times New Roman" pitchFamily="18" charset="0"/>
                <a:cs typeface="Times New Roman" pitchFamily="18" charset="0"/>
              </a:rPr>
              <a:t>pháp đánh giá</a:t>
            </a:r>
          </a:p>
        </p:txBody>
      </p:sp>
      <p:sp>
        <p:nvSpPr>
          <p:cNvPr id="4111" name="AutoShape 25">
            <a:hlinkClick r:id="" action="ppaction://noaction"/>
          </p:cNvPr>
          <p:cNvSpPr>
            <a:spLocks noChangeArrowheads="1"/>
          </p:cNvSpPr>
          <p:nvPr/>
        </p:nvSpPr>
        <p:spPr bwMode="gray">
          <a:xfrm>
            <a:off x="1447799" y="5638800"/>
            <a:ext cx="7658437" cy="838200"/>
          </a:xfrm>
          <a:prstGeom prst="roundRect">
            <a:avLst>
              <a:gd name="adj" fmla="val 50000"/>
            </a:avLst>
          </a:prstGeom>
          <a:solidFill>
            <a:schemeClr val="bg1"/>
          </a:solidFill>
          <a:ln w="3175" algn="ctr">
            <a:solidFill>
              <a:srgbClr val="0D830D"/>
            </a:solidFill>
            <a:round/>
            <a:headEnd/>
            <a:tailEnd/>
          </a:ln>
        </p:spPr>
        <p:txBody>
          <a:bodyPr wrap="none" anchor="ctr"/>
          <a:lstStyle/>
          <a:p>
            <a:pPr lvl="0"/>
            <a:r>
              <a:rPr lang="en-US" altLang="en-US" sz="2800" smtClean="0">
                <a:latin typeface="Times New Roman" panose="02020603050405020304" pitchFamily="18" charset="0"/>
                <a:cs typeface="Times New Roman" panose="02020603050405020304" pitchFamily="18" charset="0"/>
              </a:rPr>
              <a:t>4. </a:t>
            </a:r>
            <a:r>
              <a:rPr lang="en-US" sz="2800">
                <a:latin typeface="Times New Roman" pitchFamily="18" charset="0"/>
                <a:cs typeface="Times New Roman" pitchFamily="18" charset="0"/>
              </a:rPr>
              <a:t>Kết </a:t>
            </a:r>
            <a:r>
              <a:rPr lang="en-US" sz="2800" smtClean="0">
                <a:latin typeface="Times New Roman" pitchFamily="18" charset="0"/>
                <a:cs typeface="Times New Roman" pitchFamily="18" charset="0"/>
              </a:rPr>
              <a:t>luận</a:t>
            </a:r>
            <a:endParaRPr lang="en-US" sz="2800">
              <a:latin typeface="Times New Roman" pitchFamily="18" charset="0"/>
              <a:cs typeface="Times New Roman" pitchFamily="18" charset="0"/>
            </a:endParaRPr>
          </a:p>
        </p:txBody>
      </p:sp>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3000" dirty="0" smtClean="0">
                <a:solidFill>
                  <a:schemeClr val="bg1"/>
                </a:solidFill>
                <a:latin typeface="Times New Roman" panose="02020603050405020304" pitchFamily="18" charset="0"/>
                <a:cs typeface="Times New Roman" panose="02020603050405020304" pitchFamily="18" charset="0"/>
              </a:rPr>
              <a:t>NỘI DUNG BÁO CÁO</a:t>
            </a:r>
            <a:endParaRPr lang="en-US" sz="3000" dirty="0">
              <a:solidFill>
                <a:schemeClr val="bg1"/>
              </a:solidFill>
              <a:latin typeface="Consolas" pitchFamily="49" charset="0"/>
            </a:endParaRPr>
          </a:p>
        </p:txBody>
      </p:sp>
      <p:sp>
        <p:nvSpPr>
          <p:cNvPr id="12" name="AutoShape 16">
            <a:hlinkClick r:id="" action="ppaction://noaction"/>
          </p:cNvPr>
          <p:cNvSpPr>
            <a:spLocks noChangeArrowheads="1"/>
          </p:cNvSpPr>
          <p:nvPr/>
        </p:nvSpPr>
        <p:spPr bwMode="gray">
          <a:xfrm>
            <a:off x="1943437" y="2286000"/>
            <a:ext cx="7162800" cy="723900"/>
          </a:xfrm>
          <a:prstGeom prst="roundRect">
            <a:avLst>
              <a:gd name="adj" fmla="val 50000"/>
            </a:avLst>
          </a:prstGeom>
          <a:solidFill>
            <a:schemeClr val="bg1"/>
          </a:solidFill>
          <a:ln w="3175" algn="ctr">
            <a:solidFill>
              <a:srgbClr val="0D830D"/>
            </a:solidFill>
            <a:round/>
            <a:headEnd/>
            <a:tailEnd/>
          </a:ln>
        </p:spPr>
        <p:txBody>
          <a:bodyPr wrap="none" anchor="ctr"/>
          <a:lstStyle/>
          <a:p>
            <a:pPr lvl="0"/>
            <a:r>
              <a:rPr lang="en-US" sz="2800" smtClean="0">
                <a:latin typeface="Times New Roman" pitchFamily="18" charset="0"/>
                <a:cs typeface="Times New Roman" pitchFamily="18" charset="0"/>
              </a:rPr>
              <a:t>2. Các </a:t>
            </a:r>
            <a:r>
              <a:rPr lang="en-US" sz="2800">
                <a:latin typeface="Times New Roman" pitchFamily="18" charset="0"/>
                <a:cs typeface="Times New Roman" pitchFamily="18" charset="0"/>
              </a:rPr>
              <a:t>tiêu chí đánh </a:t>
            </a:r>
            <a:r>
              <a:rPr lang="en-US" sz="2800" smtClean="0">
                <a:latin typeface="Times New Roman" pitchFamily="18" charset="0"/>
                <a:cs typeface="Times New Roman" pitchFamily="18" charset="0"/>
              </a:rPr>
              <a:t>giá</a:t>
            </a:r>
            <a:r>
              <a:rPr lang="en-US" sz="2800">
                <a:latin typeface="Times New Roman" panose="02020603050405020304" pitchFamily="18" charset="0"/>
                <a:cs typeface="Times New Roman" panose="02020603050405020304" pitchFamily="18" charset="0"/>
              </a:rPr>
              <a:t> </a:t>
            </a:r>
            <a:r>
              <a:rPr lang="en-US" sz="2800" smtClean="0">
                <a:latin typeface="Times New Roman" panose="02020603050405020304" pitchFamily="18" charset="0"/>
                <a:cs typeface="Times New Roman" panose="02020603050405020304" pitchFamily="18" charset="0"/>
              </a:rPr>
              <a:t>người học</a:t>
            </a:r>
            <a:endParaRPr lang="en-US" sz="2800">
              <a:latin typeface="Times New Roman" pitchFamily="18" charset="0"/>
              <a:cs typeface="Times New Roman" pitchFamily="18" charset="0"/>
            </a:endParaRPr>
          </a:p>
        </p:txBody>
      </p:sp>
    </p:spTree>
    <p:extLst>
      <p:ext uri="{BB962C8B-B14F-4D97-AF65-F5344CB8AC3E}">
        <p14:creationId xmlns:p14="http://schemas.microsoft.com/office/powerpoint/2010/main" val="174234336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4127">
                                            <p:txEl>
                                              <p:pRg st="0" end="0"/>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2800">
                <a:solidFill>
                  <a:schemeClr val="bg1"/>
                </a:solidFill>
                <a:latin typeface="Times New Roman" panose="02020603050405020304" pitchFamily="18" charset="0"/>
                <a:cs typeface="Times New Roman" panose="02020603050405020304" pitchFamily="18" charset="0"/>
              </a:rPr>
              <a:t>NỘI DUNG BÁO CÁO</a:t>
            </a:r>
            <a:endParaRPr lang="en-US" sz="2800">
              <a:solidFill>
                <a:schemeClr val="bg1"/>
              </a:solidFill>
              <a:latin typeface="Consolas" pitchFamily="49"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34503" y="1166262"/>
            <a:ext cx="8604698" cy="5632311"/>
          </a:xfrm>
          <a:prstGeom prst="rect">
            <a:avLst/>
          </a:prstGeom>
        </p:spPr>
        <p:txBody>
          <a:bodyPr wrap="square">
            <a:spAutoFit/>
          </a:bodyPr>
          <a:lstStyle/>
          <a:p>
            <a:pPr marL="457200" indent="-457200" fontAlgn="b">
              <a:buAutoNum type="arabicPeriod"/>
            </a:pPr>
            <a:r>
              <a:rPr lang="en-US" sz="2400" smtClean="0">
                <a:solidFill>
                  <a:schemeClr val="accent2">
                    <a:lumMod val="40000"/>
                    <a:lumOff val="60000"/>
                  </a:schemeClr>
                </a:solidFill>
                <a:latin typeface="Times New Roman" panose="02020603050405020304" pitchFamily="18" charset="0"/>
                <a:cs typeface="Times New Roman" panose="02020603050405020304" pitchFamily="18" charset="0"/>
              </a:rPr>
              <a:t>Đặt vấn đề</a:t>
            </a:r>
          </a:p>
          <a:p>
            <a:pPr algn="just" fontAlgn="b"/>
            <a:r>
              <a:rPr lang="en-US" sz="2400" smtClean="0"/>
              <a:t>	</a:t>
            </a:r>
            <a:r>
              <a:rPr lang="en-US" sz="2800">
                <a:latin typeface="Times New Roman" pitchFamily="18" charset="0"/>
                <a:cs typeface="Times New Roman" pitchFamily="18" charset="0"/>
              </a:rPr>
              <a:t>Quá trình đánh giá sinh viên tại doanh nghiệp có sự khác biệt so với đánh giá kết quả học tập tại nhà trường. </a:t>
            </a:r>
            <a:endParaRPr lang="en-US" sz="2800" smtClean="0">
              <a:latin typeface="Times New Roman" pitchFamily="18" charset="0"/>
              <a:cs typeface="Times New Roman" pitchFamily="18" charset="0"/>
            </a:endParaRPr>
          </a:p>
          <a:p>
            <a:pPr algn="just" fontAlgn="b"/>
            <a:r>
              <a:rPr lang="en-US" sz="2800">
                <a:solidFill>
                  <a:srgbClr val="FF0000"/>
                </a:solidFill>
                <a:latin typeface="Times New Roman" pitchFamily="18" charset="0"/>
                <a:cs typeface="Times New Roman" pitchFamily="18" charset="0"/>
              </a:rPr>
              <a:t>Tại nhà trường:  </a:t>
            </a:r>
          </a:p>
          <a:p>
            <a:pPr algn="just" fontAlgn="b"/>
            <a:r>
              <a:rPr lang="en-US" sz="2800">
                <a:latin typeface="Times New Roman" pitchFamily="18" charset="0"/>
                <a:cs typeface="Times New Roman" pitchFamily="18" charset="0"/>
              </a:rPr>
              <a:t>Kết quả học tập hoặc điểm số của sinh viên</a:t>
            </a:r>
            <a:endParaRPr lang="en-US" sz="2800" smtClean="0">
              <a:latin typeface="Times New Roman" pitchFamily="18" charset="0"/>
              <a:cs typeface="Times New Roman" pitchFamily="18" charset="0"/>
            </a:endParaRPr>
          </a:p>
          <a:p>
            <a:pPr algn="just" fontAlgn="b"/>
            <a:endParaRPr lang="en-US" sz="2800">
              <a:latin typeface="Times New Roman" pitchFamily="18" charset="0"/>
              <a:cs typeface="Times New Roman" pitchFamily="18" charset="0"/>
            </a:endParaRPr>
          </a:p>
          <a:p>
            <a:pPr algn="just" fontAlgn="b"/>
            <a:endParaRPr lang="en-US" sz="2800" smtClean="0">
              <a:latin typeface="Times New Roman" pitchFamily="18" charset="0"/>
              <a:cs typeface="Times New Roman" pitchFamily="18" charset="0"/>
            </a:endParaRPr>
          </a:p>
          <a:p>
            <a:pPr algn="just" fontAlgn="b"/>
            <a:endParaRPr lang="en-US" sz="2800">
              <a:latin typeface="Times New Roman" pitchFamily="18" charset="0"/>
              <a:cs typeface="Times New Roman" pitchFamily="18" charset="0"/>
            </a:endParaRPr>
          </a:p>
          <a:p>
            <a:pPr algn="just" fontAlgn="b"/>
            <a:endParaRPr lang="en-US" sz="2800" smtClean="0">
              <a:latin typeface="Times New Roman" pitchFamily="18" charset="0"/>
              <a:cs typeface="Times New Roman" pitchFamily="18" charset="0"/>
            </a:endParaRPr>
          </a:p>
          <a:p>
            <a:pPr algn="just" fontAlgn="b"/>
            <a:endParaRPr lang="en-US" sz="2800" smtClean="0">
              <a:latin typeface="Times New Roman" pitchFamily="18" charset="0"/>
              <a:cs typeface="Times New Roman" pitchFamily="18" charset="0"/>
            </a:endParaRPr>
          </a:p>
          <a:p>
            <a:pPr algn="just" fontAlgn="b"/>
            <a:endParaRPr lang="en-US" sz="2800">
              <a:latin typeface="Times New Roman" pitchFamily="18" charset="0"/>
              <a:cs typeface="Times New Roman" pitchFamily="18" charset="0"/>
            </a:endParaRPr>
          </a:p>
          <a:p>
            <a:pPr algn="just" fontAlgn="b"/>
            <a:endParaRPr lang="en-US" sz="2800">
              <a:latin typeface="Times New Roman" pitchFamily="18" charset="0"/>
              <a:cs typeface="Times New Roman" pitchFamily="18" charset="0"/>
            </a:endParaRPr>
          </a:p>
          <a:p>
            <a:pPr algn="just" fontAlgn="b"/>
            <a:endParaRPr lang="en-US" sz="2800">
              <a:latin typeface="Times New Roman" pitchFamily="18" charset="0"/>
              <a:cs typeface="Times New Roman" pitchFamily="18" charset="0"/>
            </a:endParaRPr>
          </a:p>
        </p:txBody>
      </p:sp>
      <p:pic>
        <p:nvPicPr>
          <p:cNvPr id="6" name="Picture 2" descr="Káº¿t quáº£ hÃ¬nh áº£nh cho lop hoc tin h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0" y="3505200"/>
            <a:ext cx="4876800" cy="3301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21124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2800">
                <a:solidFill>
                  <a:schemeClr val="bg1"/>
                </a:solidFill>
                <a:latin typeface="Times New Roman" panose="02020603050405020304" pitchFamily="18" charset="0"/>
                <a:cs typeface="Times New Roman" panose="02020603050405020304" pitchFamily="18" charset="0"/>
              </a:rPr>
              <a:t>NỘI DUNG BÁO CÁO</a:t>
            </a:r>
            <a:endParaRPr lang="en-US" sz="2800">
              <a:solidFill>
                <a:schemeClr val="bg1"/>
              </a:solidFill>
              <a:latin typeface="Consolas" pitchFamily="49"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34503" y="1166262"/>
            <a:ext cx="8604698" cy="3908762"/>
          </a:xfrm>
          <a:prstGeom prst="rect">
            <a:avLst/>
          </a:prstGeom>
        </p:spPr>
        <p:txBody>
          <a:bodyPr wrap="square">
            <a:spAutoFit/>
          </a:bodyPr>
          <a:lstStyle/>
          <a:p>
            <a:pPr marL="457200" indent="-457200" fontAlgn="b">
              <a:buAutoNum type="arabicPeriod"/>
            </a:pPr>
            <a:r>
              <a:rPr lang="en-US" sz="2400" smtClean="0">
                <a:solidFill>
                  <a:schemeClr val="accent2">
                    <a:lumMod val="40000"/>
                    <a:lumOff val="60000"/>
                  </a:schemeClr>
                </a:solidFill>
                <a:latin typeface="Times New Roman" panose="02020603050405020304" pitchFamily="18" charset="0"/>
                <a:cs typeface="Times New Roman" panose="02020603050405020304" pitchFamily="18" charset="0"/>
              </a:rPr>
              <a:t>Đặt vấn đề</a:t>
            </a:r>
          </a:p>
          <a:p>
            <a:pPr algn="just" fontAlgn="b"/>
            <a:r>
              <a:rPr lang="en-US" sz="2400" smtClean="0"/>
              <a:t>	</a:t>
            </a:r>
            <a:r>
              <a:rPr lang="en-US" sz="2800" smtClean="0">
                <a:solidFill>
                  <a:srgbClr val="FF0000"/>
                </a:solidFill>
                <a:latin typeface="Times New Roman" pitchFamily="18" charset="0"/>
                <a:cs typeface="Times New Roman" pitchFamily="18" charset="0"/>
              </a:rPr>
              <a:t>Tại doanh nghiệp:</a:t>
            </a:r>
          </a:p>
          <a:p>
            <a:pPr algn="just" fontAlgn="b"/>
            <a:r>
              <a:rPr lang="en-US" sz="2800" smtClean="0">
                <a:latin typeface="Times New Roman" pitchFamily="18" charset="0"/>
                <a:cs typeface="Times New Roman" pitchFamily="18" charset="0"/>
              </a:rPr>
              <a:t> Kết quả đánh giá là sự tổng hòa của nhiều yếu tố như sự sáng tạo, tính trung thực, chuyên cần, kỷ luật và kỹ năng làm việc…</a:t>
            </a:r>
          </a:p>
          <a:p>
            <a:pPr algn="just" fontAlgn="b"/>
            <a:r>
              <a:rPr lang="en-US" sz="2800" smtClean="0">
                <a:solidFill>
                  <a:srgbClr val="7030A0"/>
                </a:solidFill>
                <a:latin typeface="Times New Roman" pitchFamily="18" charset="0"/>
                <a:cs typeface="Times New Roman" pitchFamily="18" charset="0"/>
              </a:rPr>
              <a:t>Vì vậy, phải có một bảng dữ liệu tổng thể trước khi tiến hành đánh giá sinh viên.</a:t>
            </a:r>
          </a:p>
          <a:p>
            <a:pPr algn="just" fontAlgn="b"/>
            <a:endParaRPr lang="en-US" sz="2800">
              <a:solidFill>
                <a:srgbClr val="7030A0"/>
              </a:solidFill>
              <a:latin typeface="Times New Roman" pitchFamily="18" charset="0"/>
              <a:cs typeface="Times New Roman" pitchFamily="18" charset="0"/>
            </a:endParaRPr>
          </a:p>
          <a:p>
            <a:pPr algn="just" fontAlgn="b"/>
            <a:endParaRPr lang="vi-VN" sz="2800" dirty="0">
              <a:solidFill>
                <a:srgbClr val="7030A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2743200" y="4212609"/>
            <a:ext cx="4097909" cy="2339420"/>
          </a:xfrm>
          <a:prstGeom prst="rect">
            <a:avLst/>
          </a:prstGeom>
        </p:spPr>
      </p:pic>
    </p:spTree>
    <p:extLst>
      <p:ext uri="{BB962C8B-B14F-4D97-AF65-F5344CB8AC3E}">
        <p14:creationId xmlns:p14="http://schemas.microsoft.com/office/powerpoint/2010/main" val="21485368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219200"/>
            <a:ext cx="8458200" cy="2677656"/>
          </a:xfrm>
          <a:prstGeom prst="rect">
            <a:avLst/>
          </a:prstGeom>
        </p:spPr>
        <p:txBody>
          <a:bodyPr wrap="square">
            <a:spAutoFit/>
          </a:bodyPr>
          <a:lstStyle/>
          <a:p>
            <a:pPr lvl="0"/>
            <a:r>
              <a:rPr lang="en-US" sz="2800" b="1" dirty="0" smtClean="0">
                <a:solidFill>
                  <a:srgbClr val="FF0000"/>
                </a:solidFill>
                <a:latin typeface="Times New Roman" pitchFamily="18" charset="0"/>
                <a:cs typeface="Times New Roman" panose="02020603050405020304" pitchFamily="18" charset="0"/>
              </a:rPr>
              <a:t>2</a:t>
            </a:r>
            <a:r>
              <a:rPr lang="en-US" sz="2800" b="1" smtClean="0">
                <a:solidFill>
                  <a:srgbClr val="FF0000"/>
                </a:solidFill>
                <a:latin typeface="Times New Roman" panose="02020603050405020304" pitchFamily="18" charset="0"/>
                <a:cs typeface="Times New Roman" panose="02020603050405020304" pitchFamily="18" charset="0"/>
              </a:rPr>
              <a:t>. </a:t>
            </a:r>
            <a:r>
              <a:rPr lang="en-US" sz="2800" b="1">
                <a:solidFill>
                  <a:srgbClr val="FF0000"/>
                </a:solidFill>
                <a:latin typeface="Times New Roman" pitchFamily="18" charset="0"/>
                <a:cs typeface="Times New Roman" pitchFamily="18" charset="0"/>
              </a:rPr>
              <a:t>Các tiêu chí đánh </a:t>
            </a:r>
            <a:r>
              <a:rPr lang="en-US" sz="2800" b="1" smtClean="0">
                <a:solidFill>
                  <a:srgbClr val="FF0000"/>
                </a:solidFill>
                <a:latin typeface="Times New Roman" pitchFamily="18" charset="0"/>
                <a:cs typeface="Times New Roman" pitchFamily="18" charset="0"/>
              </a:rPr>
              <a:t>giá</a:t>
            </a:r>
          </a:p>
          <a:p>
            <a:pPr lvl="0"/>
            <a:r>
              <a:rPr lang="en-US" sz="2800" b="1" smtClean="0">
                <a:solidFill>
                  <a:srgbClr val="FF0000"/>
                </a:solidFill>
                <a:latin typeface="Times New Roman" pitchFamily="18" charset="0"/>
                <a:cs typeface="Times New Roman" pitchFamily="18" charset="0"/>
              </a:rPr>
              <a:t>2.1. Thái </a:t>
            </a:r>
            <a:r>
              <a:rPr lang="en-US" sz="2800" b="1">
                <a:solidFill>
                  <a:srgbClr val="FF0000"/>
                </a:solidFill>
                <a:latin typeface="Times New Roman" pitchFamily="18" charset="0"/>
                <a:cs typeface="Times New Roman" pitchFamily="18" charset="0"/>
              </a:rPr>
              <a:t>độ và năng lực hành </a:t>
            </a:r>
            <a:r>
              <a:rPr lang="en-US" sz="2800" b="1" smtClean="0">
                <a:solidFill>
                  <a:srgbClr val="FF0000"/>
                </a:solidFill>
                <a:latin typeface="Times New Roman" pitchFamily="18" charset="0"/>
                <a:cs typeface="Times New Roman" pitchFamily="18" charset="0"/>
              </a:rPr>
              <a:t>vi</a:t>
            </a:r>
          </a:p>
          <a:p>
            <a:pPr lvl="0"/>
            <a:endParaRPr lang="en-US" sz="2800">
              <a:solidFill>
                <a:srgbClr val="FF0000"/>
              </a:solidFill>
              <a:latin typeface="Times New Roman" pitchFamily="18" charset="0"/>
              <a:cs typeface="Times New Roman" pitchFamily="18" charset="0"/>
            </a:endParaRPr>
          </a:p>
          <a:p>
            <a:pPr marL="457200" indent="-457200">
              <a:buFont typeface="Arial" pitchFamily="34" charset="0"/>
              <a:buChar char="•"/>
            </a:pPr>
            <a:r>
              <a:rPr lang="en-US" sz="2800">
                <a:latin typeface="Times New Roman" pitchFamily="18" charset="0"/>
                <a:cs typeface="Times New Roman" pitchFamily="18" charset="0"/>
              </a:rPr>
              <a:t>Nghe lời theo giáo viên/Người hướng </a:t>
            </a:r>
            <a:r>
              <a:rPr lang="en-US" sz="2800" smtClean="0">
                <a:latin typeface="Times New Roman" pitchFamily="18" charset="0"/>
                <a:cs typeface="Times New Roman" pitchFamily="18" charset="0"/>
              </a:rPr>
              <a:t>dẫn</a:t>
            </a:r>
          </a:p>
          <a:p>
            <a:pPr marL="457200" indent="-457200">
              <a:buFont typeface="Arial" pitchFamily="34" charset="0"/>
              <a:buChar char="•"/>
            </a:pPr>
            <a:r>
              <a:rPr lang="en-US" sz="2800">
                <a:latin typeface="Times New Roman" pitchFamily="18" charset="0"/>
                <a:cs typeface="Times New Roman" pitchFamily="18" charset="0"/>
              </a:rPr>
              <a:t>Sự trung </a:t>
            </a:r>
            <a:r>
              <a:rPr lang="en-US" sz="2800" smtClean="0">
                <a:latin typeface="Times New Roman" pitchFamily="18" charset="0"/>
                <a:cs typeface="Times New Roman" pitchFamily="18" charset="0"/>
              </a:rPr>
              <a:t>thực</a:t>
            </a:r>
          </a:p>
          <a:p>
            <a:pPr marL="457200" indent="-457200">
              <a:buFont typeface="Arial" pitchFamily="34" charset="0"/>
              <a:buChar char="•"/>
            </a:pPr>
            <a:r>
              <a:rPr lang="en-US" sz="2800">
                <a:latin typeface="Times New Roman" pitchFamily="18" charset="0"/>
                <a:cs typeface="Times New Roman" pitchFamily="18" charset="0"/>
              </a:rPr>
              <a:t>Sự chuyên cần, chăm </a:t>
            </a:r>
            <a:r>
              <a:rPr lang="en-US" sz="2800" smtClean="0">
                <a:latin typeface="Times New Roman" pitchFamily="18" charset="0"/>
                <a:cs typeface="Times New Roman" pitchFamily="18" charset="0"/>
              </a:rPr>
              <a:t>chỉ</a:t>
            </a:r>
            <a:endParaRPr lang="en-US" sz="2800">
              <a:solidFill>
                <a:srgbClr val="FF0000"/>
              </a:solidFill>
              <a:latin typeface="Times New Roman" pitchFamily="18" charset="0"/>
              <a:cs typeface="Times New Roman" pitchFamily="18" charset="0"/>
            </a:endParaRPr>
          </a:p>
        </p:txBody>
      </p:sp>
      <p:sp>
        <p:nvSpPr>
          <p:cNvPr id="3"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2800">
                <a:solidFill>
                  <a:schemeClr val="bg1"/>
                </a:solidFill>
                <a:latin typeface="Times New Roman" panose="02020603050405020304" pitchFamily="18" charset="0"/>
                <a:cs typeface="Times New Roman" panose="02020603050405020304" pitchFamily="18" charset="0"/>
              </a:rPr>
              <a:t>NỘI DUNG BÁO CÁO</a:t>
            </a:r>
            <a:endParaRPr lang="en-US" sz="2800">
              <a:solidFill>
                <a:schemeClr val="bg1"/>
              </a:solidFill>
              <a:latin typeface="Consolas" pitchFamily="49"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6" name="AutoShape 6" descr="Káº¿t quáº£ hÃ¬nh áº£nh cho hinh anh thu vie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p:cNvPicPr>
            <a:picLocks noChangeAspect="1"/>
          </p:cNvPicPr>
          <p:nvPr/>
        </p:nvPicPr>
        <p:blipFill>
          <a:blip r:embed="rId2"/>
          <a:stretch>
            <a:fillRect/>
          </a:stretch>
        </p:blipFill>
        <p:spPr>
          <a:xfrm>
            <a:off x="2743199" y="3944624"/>
            <a:ext cx="4710461" cy="2819400"/>
          </a:xfrm>
          <a:prstGeom prst="rect">
            <a:avLst/>
          </a:prstGeom>
        </p:spPr>
      </p:pic>
    </p:spTree>
    <p:extLst>
      <p:ext uri="{BB962C8B-B14F-4D97-AF65-F5344CB8AC3E}">
        <p14:creationId xmlns:p14="http://schemas.microsoft.com/office/powerpoint/2010/main" val="12465820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219200"/>
            <a:ext cx="8458200" cy="4401205"/>
          </a:xfrm>
          <a:prstGeom prst="rect">
            <a:avLst/>
          </a:prstGeom>
        </p:spPr>
        <p:txBody>
          <a:bodyPr wrap="square">
            <a:spAutoFit/>
          </a:bodyPr>
          <a:lstStyle/>
          <a:p>
            <a:pPr lvl="0"/>
            <a:r>
              <a:rPr lang="en-US" sz="2800" b="1" dirty="0" smtClean="0">
                <a:solidFill>
                  <a:srgbClr val="FF0000"/>
                </a:solidFill>
                <a:latin typeface="Times New Roman" pitchFamily="18" charset="0"/>
                <a:cs typeface="Times New Roman" panose="02020603050405020304" pitchFamily="18" charset="0"/>
              </a:rPr>
              <a:t>2. </a:t>
            </a:r>
            <a:r>
              <a:rPr lang="en-US" sz="2800" b="1" dirty="0" err="1">
                <a:solidFill>
                  <a:srgbClr val="FF0000"/>
                </a:solidFill>
                <a:latin typeface="Times New Roman" pitchFamily="18" charset="0"/>
                <a:cs typeface="Times New Roman" pitchFamily="18" charset="0"/>
              </a:rPr>
              <a:t>Các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tiêu</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chí</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đánh</a:t>
            </a:r>
            <a:r>
              <a:rPr lang="en-US" sz="2800" b="1" dirty="0">
                <a:solidFill>
                  <a:srgbClr val="FF0000"/>
                </a:solidFill>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giá</a:t>
            </a:r>
            <a:endParaRPr lang="en-US" sz="2800" b="1" dirty="0" smtClean="0">
              <a:solidFill>
                <a:srgbClr val="FF0000"/>
              </a:solidFill>
              <a:latin typeface="Times New Roman" pitchFamily="18" charset="0"/>
              <a:cs typeface="Times New Roman" pitchFamily="18" charset="0"/>
            </a:endParaRPr>
          </a:p>
          <a:p>
            <a:r>
              <a:rPr lang="en-US" sz="2800" dirty="0">
                <a:solidFill>
                  <a:srgbClr val="FF0000"/>
                </a:solidFill>
                <a:latin typeface="Times New Roman" pitchFamily="18" charset="0"/>
                <a:cs typeface="Times New Roman" pitchFamily="18" charset="0"/>
              </a:rPr>
              <a:t>2.2. </a:t>
            </a:r>
            <a:r>
              <a:rPr lang="en-US" sz="2800" dirty="0" err="1">
                <a:solidFill>
                  <a:srgbClr val="FF0000"/>
                </a:solidFill>
                <a:latin typeface="Times New Roman" pitchFamily="18" charset="0"/>
                <a:cs typeface="Times New Roman" pitchFamily="18" charset="0"/>
              </a:rPr>
              <a:t>Kỹ</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năng</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phát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triển</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nghề</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nghiệp</a:t>
            </a:r>
            <a:endParaRPr lang="en-US" sz="2800" dirty="0">
              <a:solidFill>
                <a:srgbClr val="FF0000"/>
              </a:solidFill>
              <a:latin typeface="Times New Roman" pitchFamily="18" charset="0"/>
              <a:cs typeface="Times New Roman" pitchFamily="18" charset="0"/>
            </a:endParaRPr>
          </a:p>
          <a:p>
            <a:pPr marL="457200" indent="-457200">
              <a:buFont typeface="Arial" pitchFamily="34" charset="0"/>
              <a:buChar char="•"/>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nhận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xác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nguyên</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nhân</a:t>
            </a:r>
            <a:endParaRPr lang="en-US" sz="2800" dirty="0" smtClean="0">
              <a:latin typeface="Times New Roman" pitchFamily="18" charset="0"/>
              <a:cs typeface="Times New Roman" pitchFamily="18" charset="0"/>
            </a:endParaRPr>
          </a:p>
          <a:p>
            <a:pPr marL="457200" indent="-457200">
              <a:buFont typeface="Arial" pitchFamily="34" charset="0"/>
              <a:buChar char="•"/>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tích</a:t>
            </a:r>
            <a:r>
              <a:rPr lang="en-US"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đánh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giá</a:t>
            </a:r>
            <a:r>
              <a:rPr lang="en-US"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tổng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hợp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thông</a:t>
            </a:r>
            <a:r>
              <a:rPr lang="en-US" sz="2800" dirty="0">
                <a:latin typeface="Times New Roman" pitchFamily="18" charset="0"/>
                <a:cs typeface="Times New Roman" pitchFamily="18" charset="0"/>
              </a:rPr>
              <a:t> </a:t>
            </a:r>
            <a:r>
              <a:rPr lang="en-US" sz="2800" dirty="0" smtClean="0">
                <a:latin typeface="Times New Roman" pitchFamily="18" charset="0"/>
                <a:cs typeface="Times New Roman" pitchFamily="18" charset="0"/>
              </a:rPr>
              <a:t>tin</a:t>
            </a:r>
            <a:endParaRPr lang="en-US" sz="2800" dirty="0">
              <a:latin typeface="Times New Roman" pitchFamily="18" charset="0"/>
              <a:cs typeface="Times New Roman" pitchFamily="18" charset="0"/>
            </a:endParaRPr>
          </a:p>
          <a:p>
            <a:pPr marL="457200" indent="-457200">
              <a:buFont typeface="Arial" pitchFamily="34" charset="0"/>
              <a:buChar char="•"/>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lập</a:t>
            </a:r>
            <a:endParaRPr lang="en-US" sz="2800" dirty="0" smtClean="0">
              <a:latin typeface="Times New Roman" pitchFamily="18" charset="0"/>
              <a:cs typeface="Times New Roman" pitchFamily="18" charset="0"/>
            </a:endParaRPr>
          </a:p>
          <a:p>
            <a:pPr marL="457200" indent="-457200">
              <a:buFont typeface="Arial" pitchFamily="34" charset="0"/>
              <a:buChar char="•"/>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việc</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nhóm</a:t>
            </a:r>
            <a:endParaRPr lang="en-US" sz="2800" dirty="0">
              <a:latin typeface="Times New Roman" pitchFamily="18" charset="0"/>
              <a:cs typeface="Times New Roman" pitchFamily="18" charset="0"/>
            </a:endParaRPr>
          </a:p>
          <a:p>
            <a:pPr marL="457200" indent="-457200">
              <a:buFont typeface="Arial" pitchFamily="34" charset="0"/>
              <a:buChar char="•"/>
            </a:pPr>
            <a:r>
              <a:rPr lang="en-US" sz="2800" dirty="0" err="1">
                <a:latin typeface="Times New Roman" pitchFamily="18" charset="0"/>
                <a:cs typeface="Times New Roman" pitchFamily="18" charset="0"/>
              </a:rPr>
              <a:t>Khả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tập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triển</a:t>
            </a:r>
            <a:endParaRPr lang="en-US" sz="2800" dirty="0" smtClean="0">
              <a:latin typeface="Times New Roman" pitchFamily="18" charset="0"/>
              <a:cs typeface="Times New Roman" pitchFamily="18" charset="0"/>
            </a:endParaRPr>
          </a:p>
          <a:p>
            <a:pPr marL="457200" indent="-457200">
              <a:buFont typeface="Arial" pitchFamily="34" charset="0"/>
              <a:buChar char="•"/>
            </a:pPr>
            <a:r>
              <a:rPr lang="en-US" sz="2800" dirty="0" err="1">
                <a:latin typeface="Times New Roman" pitchFamily="18" charset="0"/>
                <a:cs typeface="Times New Roman" pitchFamily="18" charset="0"/>
              </a:rPr>
              <a:t>Chủ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việc</a:t>
            </a:r>
            <a:endParaRPr lang="en-US" sz="2800" dirty="0" smtClean="0">
              <a:latin typeface="Times New Roman" pitchFamily="18" charset="0"/>
              <a:cs typeface="Times New Roman" pitchFamily="18" charset="0"/>
            </a:endParaRPr>
          </a:p>
          <a:p>
            <a:pPr marL="457200" indent="-457200">
              <a:buFont typeface="Arial" pitchFamily="34" charset="0"/>
              <a:buChar char="•"/>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lắng</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nghe</a:t>
            </a:r>
            <a:endParaRPr lang="en-US" sz="2800" dirty="0" smtClean="0">
              <a:latin typeface="Times New Roman" pitchFamily="18" charset="0"/>
              <a:cs typeface="Times New Roman" pitchFamily="18" charset="0"/>
            </a:endParaRPr>
          </a:p>
          <a:p>
            <a:pPr marL="457200" indent="-457200">
              <a:buFont typeface="Arial" pitchFamily="34" charset="0"/>
              <a:buChar char="•"/>
            </a:pP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thích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a:t>
            </a:r>
            <a:endParaRPr lang="en-US" sz="2800" dirty="0">
              <a:solidFill>
                <a:srgbClr val="FF0000"/>
              </a:solidFill>
              <a:latin typeface="Times New Roman" pitchFamily="18" charset="0"/>
              <a:cs typeface="Times New Roman" pitchFamily="18" charset="0"/>
            </a:endParaRPr>
          </a:p>
        </p:txBody>
      </p:sp>
      <p:sp>
        <p:nvSpPr>
          <p:cNvPr id="3" name="Snip Diagonal Corner Rectangle 3"/>
          <p:cNvSpPr>
            <a:spLocks/>
          </p:cNvSpPr>
          <p:nvPr/>
        </p:nvSpPr>
        <p:spPr bwMode="auto">
          <a:xfrm>
            <a:off x="0" y="0"/>
            <a:ext cx="9144000" cy="8382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2800" dirty="0" err="1">
                <a:solidFill>
                  <a:schemeClr val="bg1"/>
                </a:solidFill>
                <a:latin typeface="Times New Roman" panose="02020603050405020304" pitchFamily="18" charset="0"/>
                <a:cs typeface="Times New Roman" panose="02020603050405020304" pitchFamily="18" charset="0"/>
              </a:rPr>
              <a:t>NỘI</a:t>
            </a:r>
            <a:r>
              <a:rPr lang="en-US" sz="2800" dirty="0">
                <a:solidFill>
                  <a:schemeClr val="bg1"/>
                </a:solidFill>
                <a:latin typeface="Times New Roman" panose="02020603050405020304" pitchFamily="18" charset="0"/>
                <a:cs typeface="Times New Roman" panose="02020603050405020304" pitchFamily="18" charset="0"/>
              </a:rPr>
              <a:t> DUNG </a:t>
            </a:r>
            <a:r>
              <a:rPr lang="en-US" sz="2800" dirty="0" err="1">
                <a:solidFill>
                  <a:schemeClr val="bg1"/>
                </a:solidFill>
                <a:latin typeface="Times New Roman" panose="02020603050405020304" pitchFamily="18" charset="0"/>
                <a:cs typeface="Times New Roman" panose="02020603050405020304" pitchFamily="18" charset="0"/>
              </a:rPr>
              <a:t>BÁO</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CÁO</a:t>
            </a:r>
            <a:endParaRPr lang="en-US" sz="2800" dirty="0">
              <a:solidFill>
                <a:schemeClr val="bg1"/>
              </a:solidFill>
              <a:latin typeface="Consolas" pitchFamily="49"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6" name="AutoShape 6" descr="Káº¿t quáº£ hÃ¬nh áº£nh cho hinh anh thu vie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2" descr="Káº¿t quáº£ hÃ¬nh áº£nh cho Dao tao nhan s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4050" y="4758985"/>
            <a:ext cx="2971800" cy="209901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Káº¿t quáº£ hÃ¬nh áº£nh cho Thu háº¹p pháº¡m vá» Äá»a lÃ½"/>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10200" y="3140479"/>
            <a:ext cx="3429000" cy="1664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85636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995149"/>
            <a:ext cx="8458200" cy="523220"/>
          </a:xfrm>
          <a:prstGeom prst="rect">
            <a:avLst/>
          </a:prstGeom>
        </p:spPr>
        <p:txBody>
          <a:bodyPr wrap="square">
            <a:spAutoFit/>
          </a:bodyPr>
          <a:lstStyle/>
          <a:p>
            <a:pPr lvl="0"/>
            <a:r>
              <a:rPr lang="en-US" sz="2800" b="1" dirty="0">
                <a:solidFill>
                  <a:srgbClr val="FF0000"/>
                </a:solidFill>
                <a:latin typeface="Times New Roman" pitchFamily="18" charset="0"/>
                <a:cs typeface="Times New Roman" panose="02020603050405020304" pitchFamily="18" charset="0"/>
              </a:rPr>
              <a:t>3</a:t>
            </a:r>
            <a:r>
              <a:rPr lang="en-US" sz="2800" b="1" smtClean="0">
                <a:solidFill>
                  <a:srgbClr val="FF0000"/>
                </a:solidFill>
                <a:latin typeface="Times New Roman" panose="02020603050405020304" pitchFamily="18" charset="0"/>
                <a:cs typeface="Times New Roman" panose="02020603050405020304" pitchFamily="18" charset="0"/>
              </a:rPr>
              <a:t>. Phương pháp đánh giá</a:t>
            </a:r>
          </a:p>
        </p:txBody>
      </p:sp>
      <p:sp>
        <p:nvSpPr>
          <p:cNvPr id="3"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2800">
                <a:solidFill>
                  <a:schemeClr val="bg1"/>
                </a:solidFill>
                <a:latin typeface="Times New Roman" panose="02020603050405020304" pitchFamily="18" charset="0"/>
                <a:cs typeface="Times New Roman" panose="02020603050405020304" pitchFamily="18" charset="0"/>
              </a:rPr>
              <a:t>NỘI DUNG BÁO CÁO</a:t>
            </a:r>
            <a:endParaRPr lang="en-US" sz="2800">
              <a:solidFill>
                <a:schemeClr val="bg1"/>
              </a:solidFill>
              <a:latin typeface="Consolas" pitchFamily="49" charset="0"/>
            </a:endParaRP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6" name="AutoShape 6" descr="Káº¿t quáº£ hÃ¬nh áº£nh cho hinh anh thu vie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570234457"/>
              </p:ext>
            </p:extLst>
          </p:nvPr>
        </p:nvGraphicFramePr>
        <p:xfrm>
          <a:off x="38099" y="1518369"/>
          <a:ext cx="9105901" cy="5339631"/>
        </p:xfrm>
        <a:graphic>
          <a:graphicData uri="http://schemas.openxmlformats.org/drawingml/2006/table">
            <a:tbl>
              <a:tblPr firstRow="1" firstCol="1" bandRow="1">
                <a:tableStyleId>{5C22544A-7EE6-4342-B048-85BDC9FD1C3A}</a:tableStyleId>
              </a:tblPr>
              <a:tblGrid>
                <a:gridCol w="1678436"/>
                <a:gridCol w="4066442"/>
                <a:gridCol w="3361023"/>
              </a:tblGrid>
              <a:tr h="351128">
                <a:tc>
                  <a:txBody>
                    <a:bodyPr/>
                    <a:lstStyle/>
                    <a:p>
                      <a:pPr marL="0" marR="0" algn="ctr">
                        <a:lnSpc>
                          <a:spcPct val="115000"/>
                        </a:lnSpc>
                        <a:spcBef>
                          <a:spcPts val="0"/>
                        </a:spcBef>
                        <a:spcAft>
                          <a:spcPts val="0"/>
                        </a:spcAft>
                      </a:pPr>
                      <a:r>
                        <a:rPr lang="en-US" sz="2000">
                          <a:effectLst/>
                          <a:latin typeface="Times New Roman" pitchFamily="18" charset="0"/>
                          <a:cs typeface="Times New Roman" pitchFamily="18" charset="0"/>
                        </a:rPr>
                        <a:t>Tiêu </a:t>
                      </a:r>
                      <a:r>
                        <a:rPr lang="en-US" sz="2000" smtClean="0">
                          <a:effectLst/>
                          <a:latin typeface="Times New Roman" pitchFamily="18" charset="0"/>
                          <a:cs typeface="Times New Roman" pitchFamily="18" charset="0"/>
                        </a:rPr>
                        <a:t>chí</a:t>
                      </a:r>
                      <a:endParaRPr lang="en-US" sz="2000">
                        <a:effectLst/>
                        <a:latin typeface="Times New Roman" pitchFamily="18" charset="0"/>
                        <a:ea typeface="Calibri"/>
                        <a:cs typeface="Times New Roman" pitchFamily="18" charset="0"/>
                      </a:endParaRPr>
                    </a:p>
                  </a:txBody>
                  <a:tcPr marL="0" marR="0" marT="0" marB="0" anchor="ctr"/>
                </a:tc>
                <a:tc>
                  <a:txBody>
                    <a:bodyPr/>
                    <a:lstStyle/>
                    <a:p>
                      <a:pPr marL="0" marR="0" algn="ctr">
                        <a:lnSpc>
                          <a:spcPct val="115000"/>
                        </a:lnSpc>
                        <a:spcBef>
                          <a:spcPts val="0"/>
                        </a:spcBef>
                        <a:spcAft>
                          <a:spcPts val="0"/>
                        </a:spcAft>
                      </a:pPr>
                      <a:r>
                        <a:rPr lang="en-US" sz="2000">
                          <a:effectLst/>
                          <a:latin typeface="Times New Roman" pitchFamily="18" charset="0"/>
                          <a:cs typeface="Times New Roman" pitchFamily="18" charset="0"/>
                        </a:rPr>
                        <a:t>Đánh giá năng lực</a:t>
                      </a:r>
                      <a:endParaRPr lang="en-US" sz="2000">
                        <a:effectLst/>
                        <a:latin typeface="Times New Roman" pitchFamily="18" charset="0"/>
                        <a:ea typeface="Calibri"/>
                        <a:cs typeface="Times New Roman" pitchFamily="18" charset="0"/>
                      </a:endParaRPr>
                    </a:p>
                  </a:txBody>
                  <a:tcPr marL="0" marR="0" marT="0" marB="0" anchor="ctr"/>
                </a:tc>
                <a:tc>
                  <a:txBody>
                    <a:bodyPr/>
                    <a:lstStyle/>
                    <a:p>
                      <a:pPr marL="0" marR="0" algn="ctr">
                        <a:lnSpc>
                          <a:spcPct val="115000"/>
                        </a:lnSpc>
                        <a:spcBef>
                          <a:spcPts val="0"/>
                        </a:spcBef>
                        <a:spcAft>
                          <a:spcPts val="0"/>
                        </a:spcAft>
                      </a:pPr>
                      <a:r>
                        <a:rPr lang="en-US" sz="2000">
                          <a:effectLst/>
                          <a:latin typeface="Times New Roman" pitchFamily="18" charset="0"/>
                          <a:cs typeface="Times New Roman" pitchFamily="18" charset="0"/>
                        </a:rPr>
                        <a:t>Đánh giá kiến thức, kỹ năng</a:t>
                      </a:r>
                      <a:endParaRPr lang="en-US" sz="2000">
                        <a:effectLst/>
                        <a:latin typeface="Times New Roman" pitchFamily="18" charset="0"/>
                        <a:ea typeface="Calibri"/>
                        <a:cs typeface="Times New Roman" pitchFamily="18" charset="0"/>
                      </a:endParaRPr>
                    </a:p>
                  </a:txBody>
                  <a:tcPr marL="0" marR="0" marT="0" marB="0" anchor="ctr"/>
                </a:tc>
              </a:tr>
              <a:tr h="1701744">
                <a:tc>
                  <a:txBody>
                    <a:bodyPr/>
                    <a:lstStyle/>
                    <a:p>
                      <a:pPr marL="0" marR="0">
                        <a:lnSpc>
                          <a:spcPct val="115000"/>
                        </a:lnSpc>
                        <a:spcBef>
                          <a:spcPts val="0"/>
                        </a:spcBef>
                        <a:spcAft>
                          <a:spcPts val="0"/>
                        </a:spcAft>
                      </a:pPr>
                      <a:r>
                        <a:rPr lang="en-US" sz="2000">
                          <a:effectLst/>
                          <a:latin typeface="Times New Roman" pitchFamily="18" charset="0"/>
                          <a:cs typeface="Times New Roman" pitchFamily="18" charset="0"/>
                        </a:rPr>
                        <a:t>1. Mục tiêu đánh giá</a:t>
                      </a:r>
                      <a:endParaRPr lang="en-US" sz="2000">
                        <a:effectLst/>
                        <a:latin typeface="Times New Roman" pitchFamily="18" charset="0"/>
                        <a:ea typeface="Calibri"/>
                        <a:cs typeface="Times New Roman" pitchFamily="18" charset="0"/>
                      </a:endParaRPr>
                    </a:p>
                  </a:txBody>
                  <a:tcPr marL="0" marR="0" marT="0" marB="0" anchor="ctr"/>
                </a:tc>
                <a:tc>
                  <a:txBody>
                    <a:bodyPr/>
                    <a:lstStyle/>
                    <a:p>
                      <a:pPr marL="342900" marR="0" lvl="0" indent="-342900">
                        <a:lnSpc>
                          <a:spcPct val="115000"/>
                        </a:lnSpc>
                        <a:spcBef>
                          <a:spcPts val="0"/>
                        </a:spcBef>
                        <a:spcAft>
                          <a:spcPts val="1000"/>
                        </a:spcAft>
                        <a:buSzPts val="1000"/>
                        <a:buFont typeface="Symbol"/>
                        <a:buChar char=""/>
                        <a:tabLst>
                          <a:tab pos="457200" algn="l"/>
                        </a:tabLst>
                      </a:pPr>
                      <a:r>
                        <a:rPr lang="en-US" sz="2000" smtClean="0">
                          <a:effectLst/>
                          <a:latin typeface="Times New Roman" pitchFamily="18" charset="0"/>
                          <a:cs typeface="Times New Roman" pitchFamily="18" charset="0"/>
                        </a:rPr>
                        <a:t>Khả </a:t>
                      </a:r>
                      <a:r>
                        <a:rPr lang="en-US" sz="2000">
                          <a:effectLst/>
                          <a:latin typeface="Times New Roman" pitchFamily="18" charset="0"/>
                          <a:cs typeface="Times New Roman" pitchFamily="18" charset="0"/>
                        </a:rPr>
                        <a:t>năng SV vận dụng các kiến thức, kỹ năng đã học vào giải quyết công việc</a:t>
                      </a:r>
                    </a:p>
                    <a:p>
                      <a:pPr marL="342900" marR="0" lvl="0" indent="-342900">
                        <a:lnSpc>
                          <a:spcPct val="115000"/>
                        </a:lnSpc>
                        <a:spcBef>
                          <a:spcPts val="0"/>
                        </a:spcBef>
                        <a:spcAft>
                          <a:spcPts val="1000"/>
                        </a:spcAft>
                        <a:buSzPts val="1000"/>
                        <a:buFont typeface="Symbol"/>
                        <a:buChar char=""/>
                        <a:tabLst>
                          <a:tab pos="457200" algn="l"/>
                        </a:tabLst>
                      </a:pPr>
                      <a:r>
                        <a:rPr lang="en-US" sz="2000">
                          <a:effectLst/>
                          <a:latin typeface="Times New Roman" pitchFamily="18" charset="0"/>
                          <a:cs typeface="Times New Roman" pitchFamily="18" charset="0"/>
                        </a:rPr>
                        <a:t>Vì sự tiến bộ của người </a:t>
                      </a:r>
                      <a:r>
                        <a:rPr lang="en-US" sz="2000" smtClean="0">
                          <a:effectLst/>
                          <a:latin typeface="Times New Roman" pitchFamily="18" charset="0"/>
                          <a:cs typeface="Times New Roman" pitchFamily="18" charset="0"/>
                        </a:rPr>
                        <a:t>học</a:t>
                      </a:r>
                      <a:endParaRPr lang="en-US" sz="2000">
                        <a:effectLst/>
                        <a:latin typeface="Times New Roman" pitchFamily="18" charset="0"/>
                        <a:ea typeface="Calibri"/>
                        <a:cs typeface="Times New Roman" pitchFamily="18" charset="0"/>
                      </a:endParaRPr>
                    </a:p>
                  </a:txBody>
                  <a:tcPr marL="0" marR="0" marT="0" marB="0" anchor="ctr"/>
                </a:tc>
                <a:tc>
                  <a:txBody>
                    <a:bodyPr/>
                    <a:lstStyle/>
                    <a:p>
                      <a:pPr marL="342900" marR="0" lvl="0" indent="-342900">
                        <a:lnSpc>
                          <a:spcPct val="115000"/>
                        </a:lnSpc>
                        <a:spcBef>
                          <a:spcPts val="0"/>
                        </a:spcBef>
                        <a:spcAft>
                          <a:spcPts val="1000"/>
                        </a:spcAft>
                        <a:buSzPts val="1000"/>
                        <a:buFont typeface="Symbol"/>
                        <a:buChar char=""/>
                        <a:tabLst>
                          <a:tab pos="457200" algn="l"/>
                        </a:tabLst>
                      </a:pPr>
                      <a:r>
                        <a:rPr lang="en-US" sz="2000">
                          <a:effectLst/>
                          <a:latin typeface="Times New Roman" pitchFamily="18" charset="0"/>
                          <a:cs typeface="Times New Roman" pitchFamily="18" charset="0"/>
                        </a:rPr>
                        <a:t>Xác định việc đạt kiến thức, kỹ năng </a:t>
                      </a:r>
                      <a:endParaRPr lang="en-US" sz="2000" smtClean="0">
                        <a:effectLst/>
                        <a:latin typeface="Times New Roman" pitchFamily="18" charset="0"/>
                        <a:cs typeface="Times New Roman" pitchFamily="18" charset="0"/>
                      </a:endParaRPr>
                    </a:p>
                    <a:p>
                      <a:pPr marL="342900" marR="0" lvl="0" indent="-342900">
                        <a:lnSpc>
                          <a:spcPct val="115000"/>
                        </a:lnSpc>
                        <a:spcBef>
                          <a:spcPts val="0"/>
                        </a:spcBef>
                        <a:spcAft>
                          <a:spcPts val="1000"/>
                        </a:spcAft>
                        <a:buSzPts val="1000"/>
                        <a:buFont typeface="Symbol"/>
                        <a:buChar char=""/>
                        <a:tabLst>
                          <a:tab pos="457200" algn="l"/>
                        </a:tabLst>
                      </a:pPr>
                      <a:r>
                        <a:rPr lang="en-US" sz="2000" smtClean="0">
                          <a:effectLst/>
                          <a:latin typeface="Times New Roman" pitchFamily="18" charset="0"/>
                          <a:cs typeface="Times New Roman" pitchFamily="18" charset="0"/>
                        </a:rPr>
                        <a:t>Đánh </a:t>
                      </a:r>
                      <a:r>
                        <a:rPr lang="en-US" sz="2000">
                          <a:effectLst/>
                          <a:latin typeface="Times New Roman" pitchFamily="18" charset="0"/>
                          <a:cs typeface="Times New Roman" pitchFamily="18" charset="0"/>
                        </a:rPr>
                        <a:t>giá, xếp hạng giữa những người học với nhau.</a:t>
                      </a:r>
                      <a:endParaRPr lang="en-US" sz="2000">
                        <a:effectLst/>
                        <a:latin typeface="Times New Roman" pitchFamily="18" charset="0"/>
                        <a:ea typeface="Calibri"/>
                        <a:cs typeface="Times New Roman" pitchFamily="18" charset="0"/>
                      </a:endParaRPr>
                    </a:p>
                  </a:txBody>
                  <a:tcPr marL="0" marR="0" marT="0" marB="0" anchor="ctr"/>
                </a:tc>
              </a:tr>
              <a:tr h="940667">
                <a:tc>
                  <a:txBody>
                    <a:bodyPr/>
                    <a:lstStyle/>
                    <a:p>
                      <a:pPr marL="0" marR="0">
                        <a:lnSpc>
                          <a:spcPct val="115000"/>
                        </a:lnSpc>
                        <a:spcBef>
                          <a:spcPts val="0"/>
                        </a:spcBef>
                        <a:spcAft>
                          <a:spcPts val="0"/>
                        </a:spcAft>
                      </a:pPr>
                      <a:r>
                        <a:rPr lang="en-US" sz="2000">
                          <a:effectLst/>
                          <a:latin typeface="Times New Roman" pitchFamily="18" charset="0"/>
                          <a:cs typeface="Times New Roman" pitchFamily="18" charset="0"/>
                        </a:rPr>
                        <a:t>2. Ngữ cảnh đánh giá</a:t>
                      </a:r>
                      <a:endParaRPr lang="en-US" sz="2000">
                        <a:effectLst/>
                        <a:latin typeface="Times New Roman" pitchFamily="18" charset="0"/>
                        <a:ea typeface="Calibri"/>
                        <a:cs typeface="Times New Roman" pitchFamily="18" charset="0"/>
                      </a:endParaRPr>
                    </a:p>
                  </a:txBody>
                  <a:tcPr marL="0" marR="0" marT="0" marB="0" anchor="ctr"/>
                </a:tc>
                <a:tc>
                  <a:txBody>
                    <a:bodyPr/>
                    <a:lstStyle/>
                    <a:p>
                      <a:pPr marL="342900" marR="0" indent="-342900">
                        <a:lnSpc>
                          <a:spcPct val="115000"/>
                        </a:lnSpc>
                        <a:spcBef>
                          <a:spcPts val="0"/>
                        </a:spcBef>
                        <a:spcAft>
                          <a:spcPts val="0"/>
                        </a:spcAft>
                        <a:buFont typeface="Arial" pitchFamily="34" charset="0"/>
                        <a:buChar char="•"/>
                      </a:pPr>
                      <a:r>
                        <a:rPr lang="en-US" sz="2000">
                          <a:effectLst/>
                          <a:latin typeface="Times New Roman" pitchFamily="18" charset="0"/>
                          <a:cs typeface="Times New Roman" pitchFamily="18" charset="0"/>
                        </a:rPr>
                        <a:t>Gắn với ngữ cảnh học tập và thực tiễn cuộc sống của SV.</a:t>
                      </a:r>
                      <a:endParaRPr lang="en-US" sz="2000">
                        <a:effectLst/>
                        <a:latin typeface="Times New Roman" pitchFamily="18" charset="0"/>
                        <a:ea typeface="Calibri"/>
                        <a:cs typeface="Times New Roman" pitchFamily="18" charset="0"/>
                      </a:endParaRPr>
                    </a:p>
                  </a:txBody>
                  <a:tcPr marL="0" marR="0" marT="0" marB="0" anchor="ctr"/>
                </a:tc>
                <a:tc>
                  <a:txBody>
                    <a:bodyPr/>
                    <a:lstStyle/>
                    <a:p>
                      <a:pPr marL="342900" marR="0" indent="-342900">
                        <a:lnSpc>
                          <a:spcPct val="115000"/>
                        </a:lnSpc>
                        <a:spcBef>
                          <a:spcPts val="0"/>
                        </a:spcBef>
                        <a:spcAft>
                          <a:spcPts val="0"/>
                        </a:spcAft>
                        <a:buFont typeface="Arial" pitchFamily="34" charset="0"/>
                        <a:buChar char="•"/>
                      </a:pPr>
                      <a:r>
                        <a:rPr lang="en-US" sz="2000">
                          <a:effectLst/>
                          <a:latin typeface="Times New Roman" pitchFamily="18" charset="0"/>
                          <a:cs typeface="Times New Roman" pitchFamily="18" charset="0"/>
                        </a:rPr>
                        <a:t>Gắn với nội dung học tập </a:t>
                      </a:r>
                      <a:r>
                        <a:rPr lang="en-US" sz="2000" smtClean="0">
                          <a:effectLst/>
                          <a:latin typeface="Times New Roman" pitchFamily="18" charset="0"/>
                          <a:cs typeface="Times New Roman" pitchFamily="18" charset="0"/>
                        </a:rPr>
                        <a:t>được </a:t>
                      </a:r>
                      <a:r>
                        <a:rPr lang="en-US" sz="2000">
                          <a:effectLst/>
                          <a:latin typeface="Times New Roman" pitchFamily="18" charset="0"/>
                          <a:cs typeface="Times New Roman" pitchFamily="18" charset="0"/>
                        </a:rPr>
                        <a:t>học trong nhà trường.</a:t>
                      </a:r>
                      <a:endParaRPr lang="en-US" sz="2000">
                        <a:effectLst/>
                        <a:latin typeface="Times New Roman" pitchFamily="18" charset="0"/>
                        <a:ea typeface="Calibri"/>
                        <a:cs typeface="Times New Roman" pitchFamily="18" charset="0"/>
                      </a:endParaRPr>
                    </a:p>
                  </a:txBody>
                  <a:tcPr marL="0" marR="0" marT="0" marB="0" anchor="ctr"/>
                </a:tc>
              </a:tr>
              <a:tr h="2346092">
                <a:tc>
                  <a:txBody>
                    <a:bodyPr/>
                    <a:lstStyle/>
                    <a:p>
                      <a:pPr marL="0" marR="0">
                        <a:lnSpc>
                          <a:spcPct val="115000"/>
                        </a:lnSpc>
                        <a:spcBef>
                          <a:spcPts val="0"/>
                        </a:spcBef>
                        <a:spcAft>
                          <a:spcPts val="0"/>
                        </a:spcAft>
                      </a:pPr>
                      <a:r>
                        <a:rPr lang="en-US" sz="2000">
                          <a:effectLst/>
                          <a:latin typeface="Times New Roman" pitchFamily="18" charset="0"/>
                          <a:cs typeface="Times New Roman" pitchFamily="18" charset="0"/>
                        </a:rPr>
                        <a:t>3. Nội dung đánh giá</a:t>
                      </a:r>
                      <a:endParaRPr lang="en-US" sz="2000">
                        <a:effectLst/>
                        <a:latin typeface="Times New Roman" pitchFamily="18" charset="0"/>
                        <a:ea typeface="Calibri"/>
                        <a:cs typeface="Times New Roman" pitchFamily="18" charset="0"/>
                      </a:endParaRPr>
                    </a:p>
                  </a:txBody>
                  <a:tcPr marL="0" marR="0" marT="0" marB="0" anchor="ctr"/>
                </a:tc>
                <a:tc>
                  <a:txBody>
                    <a:bodyPr/>
                    <a:lstStyle/>
                    <a:p>
                      <a:pPr marL="342900" marR="0" lvl="0" indent="-342900">
                        <a:lnSpc>
                          <a:spcPct val="115000"/>
                        </a:lnSpc>
                        <a:spcBef>
                          <a:spcPts val="0"/>
                        </a:spcBef>
                        <a:spcAft>
                          <a:spcPts val="1000"/>
                        </a:spcAft>
                        <a:buSzPts val="1000"/>
                        <a:buFont typeface="Symbol"/>
                        <a:buChar char=""/>
                        <a:tabLst>
                          <a:tab pos="457200" algn="l"/>
                        </a:tabLst>
                      </a:pPr>
                      <a:r>
                        <a:rPr lang="en-US" sz="2000">
                          <a:effectLst/>
                          <a:latin typeface="Times New Roman" pitchFamily="18" charset="0"/>
                          <a:cs typeface="Times New Roman" pitchFamily="18" charset="0"/>
                        </a:rPr>
                        <a:t>Những kiến thức, kỹ năng, thái độ </a:t>
                      </a:r>
                      <a:r>
                        <a:rPr lang="en-US" sz="2000" smtClean="0">
                          <a:effectLst/>
                          <a:latin typeface="Times New Roman" pitchFamily="18" charset="0"/>
                          <a:cs typeface="Times New Roman" pitchFamily="18" charset="0"/>
                        </a:rPr>
                        <a:t>của </a:t>
                      </a:r>
                      <a:r>
                        <a:rPr lang="en-US" sz="2000">
                          <a:effectLst/>
                          <a:latin typeface="Times New Roman" pitchFamily="18" charset="0"/>
                          <a:cs typeface="Times New Roman" pitchFamily="18" charset="0"/>
                        </a:rPr>
                        <a:t>bản thân SV trong quá trình học tập tại nhà trường và doanh nghiệp</a:t>
                      </a:r>
                    </a:p>
                    <a:p>
                      <a:pPr marL="342900" marR="0" lvl="0" indent="-342900">
                        <a:lnSpc>
                          <a:spcPct val="115000"/>
                        </a:lnSpc>
                        <a:spcBef>
                          <a:spcPts val="0"/>
                        </a:spcBef>
                        <a:spcAft>
                          <a:spcPts val="1000"/>
                        </a:spcAft>
                        <a:buSzPts val="1000"/>
                        <a:buFont typeface="Symbol"/>
                        <a:buChar char=""/>
                        <a:tabLst>
                          <a:tab pos="457200" algn="l"/>
                        </a:tabLst>
                      </a:pPr>
                      <a:r>
                        <a:rPr lang="en-US" sz="2000">
                          <a:effectLst/>
                          <a:latin typeface="Times New Roman" pitchFamily="18" charset="0"/>
                          <a:cs typeface="Times New Roman" pitchFamily="18" charset="0"/>
                        </a:rPr>
                        <a:t>Quy chuẩn theo các mức độ phát triển năng lực của người học.</a:t>
                      </a:r>
                      <a:endParaRPr lang="en-US" sz="2000">
                        <a:effectLst/>
                        <a:latin typeface="Times New Roman" pitchFamily="18" charset="0"/>
                        <a:ea typeface="Calibri"/>
                        <a:cs typeface="Times New Roman" pitchFamily="18" charset="0"/>
                      </a:endParaRPr>
                    </a:p>
                  </a:txBody>
                  <a:tcPr marL="0" marR="0" marT="0" marB="0" anchor="ctr"/>
                </a:tc>
                <a:tc>
                  <a:txBody>
                    <a:bodyPr/>
                    <a:lstStyle/>
                    <a:p>
                      <a:pPr marL="342900" marR="0" lvl="0" indent="-342900">
                        <a:lnSpc>
                          <a:spcPct val="115000"/>
                        </a:lnSpc>
                        <a:spcBef>
                          <a:spcPts val="0"/>
                        </a:spcBef>
                        <a:spcAft>
                          <a:spcPts val="1000"/>
                        </a:spcAft>
                        <a:buSzPts val="1000"/>
                        <a:buFont typeface="Symbol"/>
                        <a:buChar char=""/>
                        <a:tabLst>
                          <a:tab pos="457200" algn="l"/>
                        </a:tabLst>
                      </a:pPr>
                      <a:r>
                        <a:rPr lang="en-US" sz="2000">
                          <a:effectLst/>
                          <a:latin typeface="Times New Roman" pitchFamily="18" charset="0"/>
                          <a:cs typeface="Times New Roman" pitchFamily="18" charset="0"/>
                        </a:rPr>
                        <a:t>Những kiến thức, kỹ năng, thái độ ở một môn học.</a:t>
                      </a:r>
                    </a:p>
                    <a:p>
                      <a:pPr marL="342900" marR="0" lvl="0" indent="-342900">
                        <a:lnSpc>
                          <a:spcPct val="115000"/>
                        </a:lnSpc>
                        <a:spcBef>
                          <a:spcPts val="0"/>
                        </a:spcBef>
                        <a:spcAft>
                          <a:spcPts val="1000"/>
                        </a:spcAft>
                        <a:buSzPts val="1000"/>
                        <a:buFont typeface="Symbol"/>
                        <a:buChar char=""/>
                        <a:tabLst>
                          <a:tab pos="457200" algn="l"/>
                        </a:tabLst>
                      </a:pPr>
                      <a:r>
                        <a:rPr lang="en-US" sz="2000">
                          <a:effectLst/>
                          <a:latin typeface="Times New Roman" pitchFamily="18" charset="0"/>
                          <a:cs typeface="Times New Roman" pitchFamily="18" charset="0"/>
                        </a:rPr>
                        <a:t>Quy chuẩn theo việc người học có đạt được hay không một nội dung đã được học.</a:t>
                      </a:r>
                      <a:endParaRPr lang="en-US" sz="2000">
                        <a:effectLst/>
                        <a:latin typeface="Times New Roman" pitchFamily="18" charset="0"/>
                        <a:ea typeface="Calibri"/>
                        <a:cs typeface="Times New Roman" pitchFamily="18" charset="0"/>
                      </a:endParaRPr>
                    </a:p>
                  </a:txBody>
                  <a:tcPr marL="0" marR="0" marT="0" marB="0" anchor="ctr"/>
                </a:tc>
              </a:tr>
            </a:tbl>
          </a:graphicData>
        </a:graphic>
      </p:graphicFrame>
    </p:spTree>
    <p:extLst>
      <p:ext uri="{BB962C8B-B14F-4D97-AF65-F5344CB8AC3E}">
        <p14:creationId xmlns:p14="http://schemas.microsoft.com/office/powerpoint/2010/main" val="6618062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038799356"/>
              </p:ext>
            </p:extLst>
          </p:nvPr>
        </p:nvGraphicFramePr>
        <p:xfrm>
          <a:off x="0" y="1094247"/>
          <a:ext cx="9144000" cy="5763752"/>
        </p:xfrm>
        <a:graphic>
          <a:graphicData uri="http://schemas.openxmlformats.org/drawingml/2006/table">
            <a:tbl>
              <a:tblPr firstRow="1" firstCol="1" bandRow="1">
                <a:tableStyleId>{5C22544A-7EE6-4342-B048-85BDC9FD1C3A}</a:tableStyleId>
              </a:tblPr>
              <a:tblGrid>
                <a:gridCol w="1751990"/>
                <a:gridCol w="3963010"/>
                <a:gridCol w="3429000"/>
              </a:tblGrid>
              <a:tr h="368252">
                <a:tc>
                  <a:txBody>
                    <a:bodyPr/>
                    <a:lstStyle/>
                    <a:p>
                      <a:pPr marL="0" marR="0" algn="ctr">
                        <a:lnSpc>
                          <a:spcPct val="115000"/>
                        </a:lnSpc>
                        <a:spcBef>
                          <a:spcPts val="0"/>
                        </a:spcBef>
                        <a:spcAft>
                          <a:spcPts val="0"/>
                        </a:spcAft>
                      </a:pPr>
                      <a:r>
                        <a:rPr lang="en-US" sz="2000">
                          <a:effectLst/>
                          <a:latin typeface="Times New Roman" pitchFamily="18" charset="0"/>
                          <a:cs typeface="Times New Roman" pitchFamily="18" charset="0"/>
                        </a:rPr>
                        <a:t>Tiêu chí so sánh</a:t>
                      </a:r>
                      <a:endParaRPr lang="en-US" sz="2000">
                        <a:effectLst/>
                        <a:latin typeface="Times New Roman" pitchFamily="18" charset="0"/>
                        <a:ea typeface="Calibri"/>
                        <a:cs typeface="Times New Roman" pitchFamily="18" charset="0"/>
                      </a:endParaRPr>
                    </a:p>
                  </a:txBody>
                  <a:tcPr marL="0" marR="0" marT="0" marB="0" anchor="ctr"/>
                </a:tc>
                <a:tc>
                  <a:txBody>
                    <a:bodyPr/>
                    <a:lstStyle/>
                    <a:p>
                      <a:pPr marL="0" marR="0" algn="ctr">
                        <a:lnSpc>
                          <a:spcPct val="115000"/>
                        </a:lnSpc>
                        <a:spcBef>
                          <a:spcPts val="0"/>
                        </a:spcBef>
                        <a:spcAft>
                          <a:spcPts val="0"/>
                        </a:spcAft>
                      </a:pPr>
                      <a:r>
                        <a:rPr lang="en-US" sz="2000">
                          <a:effectLst/>
                          <a:latin typeface="Times New Roman" pitchFamily="18" charset="0"/>
                          <a:cs typeface="Times New Roman" pitchFamily="18" charset="0"/>
                        </a:rPr>
                        <a:t>Đánh giá năng lực</a:t>
                      </a:r>
                      <a:endParaRPr lang="en-US" sz="2000">
                        <a:effectLst/>
                        <a:latin typeface="Times New Roman" pitchFamily="18" charset="0"/>
                        <a:ea typeface="Calibri"/>
                        <a:cs typeface="Times New Roman" pitchFamily="18" charset="0"/>
                      </a:endParaRPr>
                    </a:p>
                  </a:txBody>
                  <a:tcPr marL="0" marR="0" marT="0" marB="0" anchor="ctr"/>
                </a:tc>
                <a:tc>
                  <a:txBody>
                    <a:bodyPr/>
                    <a:lstStyle/>
                    <a:p>
                      <a:pPr marL="0" marR="0">
                        <a:lnSpc>
                          <a:spcPct val="115000"/>
                        </a:lnSpc>
                        <a:spcBef>
                          <a:spcPts val="0"/>
                        </a:spcBef>
                        <a:spcAft>
                          <a:spcPts val="0"/>
                        </a:spcAft>
                      </a:pPr>
                      <a:r>
                        <a:rPr lang="en-US" sz="2000">
                          <a:effectLst/>
                          <a:latin typeface="Times New Roman" pitchFamily="18" charset="0"/>
                          <a:cs typeface="Times New Roman" pitchFamily="18" charset="0"/>
                        </a:rPr>
                        <a:t>Đánh giá kiến thức, kỹ năng</a:t>
                      </a:r>
                      <a:endParaRPr lang="en-US" sz="2000">
                        <a:effectLst/>
                        <a:latin typeface="Times New Roman" pitchFamily="18" charset="0"/>
                        <a:ea typeface="Calibri"/>
                        <a:cs typeface="Times New Roman" pitchFamily="18" charset="0"/>
                      </a:endParaRPr>
                    </a:p>
                  </a:txBody>
                  <a:tcPr marL="0" marR="0" marT="0" marB="0" anchor="ctr"/>
                </a:tc>
              </a:tr>
              <a:tr h="1104757">
                <a:tc>
                  <a:txBody>
                    <a:bodyPr/>
                    <a:lstStyle/>
                    <a:p>
                      <a:pPr marL="0" marR="0">
                        <a:lnSpc>
                          <a:spcPct val="115000"/>
                        </a:lnSpc>
                        <a:spcBef>
                          <a:spcPts val="0"/>
                        </a:spcBef>
                        <a:spcAft>
                          <a:spcPts val="0"/>
                        </a:spcAft>
                      </a:pPr>
                      <a:r>
                        <a:rPr lang="en-US" sz="2000">
                          <a:effectLst/>
                          <a:latin typeface="Times New Roman" pitchFamily="18" charset="0"/>
                          <a:cs typeface="Times New Roman" pitchFamily="18" charset="0"/>
                        </a:rPr>
                        <a:t>4. Công cụ đánh giá</a:t>
                      </a:r>
                      <a:endParaRPr lang="en-US" sz="2000">
                        <a:effectLst/>
                        <a:latin typeface="Times New Roman" pitchFamily="18" charset="0"/>
                        <a:ea typeface="Calibri"/>
                        <a:cs typeface="Times New Roman" pitchFamily="18" charset="0"/>
                      </a:endParaRPr>
                    </a:p>
                  </a:txBody>
                  <a:tcPr marL="0" marR="0" marT="0" marB="0" anchor="ctr"/>
                </a:tc>
                <a:tc>
                  <a:txBody>
                    <a:bodyPr/>
                    <a:lstStyle/>
                    <a:p>
                      <a:pPr marL="342900" marR="0" indent="-342900">
                        <a:lnSpc>
                          <a:spcPct val="115000"/>
                        </a:lnSpc>
                        <a:spcBef>
                          <a:spcPts val="0"/>
                        </a:spcBef>
                        <a:spcAft>
                          <a:spcPts val="0"/>
                        </a:spcAft>
                        <a:buFont typeface="Arial" pitchFamily="34" charset="0"/>
                        <a:buChar char="•"/>
                      </a:pPr>
                      <a:r>
                        <a:rPr lang="en-US" sz="2000">
                          <a:effectLst/>
                          <a:latin typeface="Times New Roman" pitchFamily="18" charset="0"/>
                          <a:cs typeface="Times New Roman" pitchFamily="18" charset="0"/>
                        </a:rPr>
                        <a:t>Nhiệm vụ, bài tập  trong tình huống, bối cảnh thực.</a:t>
                      </a:r>
                      <a:endParaRPr lang="en-US" sz="2000">
                        <a:effectLst/>
                        <a:latin typeface="Times New Roman" pitchFamily="18" charset="0"/>
                        <a:ea typeface="Calibri"/>
                        <a:cs typeface="Times New Roman" pitchFamily="18" charset="0"/>
                      </a:endParaRPr>
                    </a:p>
                  </a:txBody>
                  <a:tcPr marL="0" marR="0" marT="0" marB="0" anchor="ctr"/>
                </a:tc>
                <a:tc>
                  <a:txBody>
                    <a:bodyPr/>
                    <a:lstStyle/>
                    <a:p>
                      <a:pPr marL="342900" marR="0" indent="-342900">
                        <a:lnSpc>
                          <a:spcPct val="115000"/>
                        </a:lnSpc>
                        <a:spcBef>
                          <a:spcPts val="0"/>
                        </a:spcBef>
                        <a:spcAft>
                          <a:spcPts val="0"/>
                        </a:spcAft>
                        <a:buFont typeface="Arial" pitchFamily="34" charset="0"/>
                        <a:buChar char="•"/>
                      </a:pPr>
                      <a:r>
                        <a:rPr lang="en-US" sz="2000">
                          <a:effectLst/>
                          <a:latin typeface="Times New Roman" pitchFamily="18" charset="0"/>
                          <a:cs typeface="Times New Roman" pitchFamily="18" charset="0"/>
                        </a:rPr>
                        <a:t>Câu hỏi, bài tập, nhiệm vụ trong tình huống hàn lâm hoặc tình huống thực.</a:t>
                      </a:r>
                      <a:endParaRPr lang="en-US" sz="2000">
                        <a:effectLst/>
                        <a:latin typeface="Times New Roman" pitchFamily="18" charset="0"/>
                        <a:ea typeface="Calibri"/>
                        <a:cs typeface="Times New Roman" pitchFamily="18" charset="0"/>
                      </a:endParaRPr>
                    </a:p>
                  </a:txBody>
                  <a:tcPr marL="0" marR="0" marT="0" marB="0" anchor="ctr"/>
                </a:tc>
              </a:tr>
              <a:tr h="1211300">
                <a:tc>
                  <a:txBody>
                    <a:bodyPr/>
                    <a:lstStyle/>
                    <a:p>
                      <a:pPr marL="0" marR="0">
                        <a:lnSpc>
                          <a:spcPct val="115000"/>
                        </a:lnSpc>
                        <a:spcBef>
                          <a:spcPts val="0"/>
                        </a:spcBef>
                        <a:spcAft>
                          <a:spcPts val="0"/>
                        </a:spcAft>
                      </a:pPr>
                      <a:r>
                        <a:rPr lang="en-US" sz="2000">
                          <a:effectLst/>
                          <a:latin typeface="Times New Roman" pitchFamily="18" charset="0"/>
                          <a:cs typeface="Times New Roman" pitchFamily="18" charset="0"/>
                        </a:rPr>
                        <a:t>5. Thời điểm đánh giá</a:t>
                      </a:r>
                      <a:endParaRPr lang="en-US" sz="2000">
                        <a:effectLst/>
                        <a:latin typeface="Times New Roman" pitchFamily="18" charset="0"/>
                        <a:ea typeface="Calibri"/>
                        <a:cs typeface="Times New Roman" pitchFamily="18" charset="0"/>
                      </a:endParaRPr>
                    </a:p>
                  </a:txBody>
                  <a:tcPr marL="0" marR="0" marT="0" marB="0" anchor="ctr"/>
                </a:tc>
                <a:tc>
                  <a:txBody>
                    <a:bodyPr/>
                    <a:lstStyle/>
                    <a:p>
                      <a:pPr marL="342900" marR="0" indent="-342900">
                        <a:lnSpc>
                          <a:spcPct val="115000"/>
                        </a:lnSpc>
                        <a:spcBef>
                          <a:spcPts val="0"/>
                        </a:spcBef>
                        <a:spcAft>
                          <a:spcPts val="0"/>
                        </a:spcAft>
                        <a:buFont typeface="Arial" pitchFamily="34" charset="0"/>
                        <a:buChar char="•"/>
                      </a:pPr>
                      <a:r>
                        <a:rPr lang="en-US" sz="2000">
                          <a:effectLst/>
                          <a:latin typeface="Times New Roman" pitchFamily="18" charset="0"/>
                          <a:cs typeface="Times New Roman" pitchFamily="18" charset="0"/>
                        </a:rPr>
                        <a:t>Đánh giá mọi thời điểm của quá trình dạy học, chú trọng đến đánh giá trong khi học.</a:t>
                      </a:r>
                      <a:endParaRPr lang="en-US" sz="2000">
                        <a:effectLst/>
                        <a:latin typeface="Times New Roman" pitchFamily="18" charset="0"/>
                        <a:ea typeface="Calibri"/>
                        <a:cs typeface="Times New Roman" pitchFamily="18" charset="0"/>
                      </a:endParaRPr>
                    </a:p>
                  </a:txBody>
                  <a:tcPr marL="0" marR="0" marT="0" marB="0" anchor="ctr"/>
                </a:tc>
                <a:tc>
                  <a:txBody>
                    <a:bodyPr/>
                    <a:lstStyle/>
                    <a:p>
                      <a:pPr marL="342900" marR="0" indent="-342900">
                        <a:lnSpc>
                          <a:spcPct val="115000"/>
                        </a:lnSpc>
                        <a:spcBef>
                          <a:spcPts val="0"/>
                        </a:spcBef>
                        <a:spcAft>
                          <a:spcPts val="0"/>
                        </a:spcAft>
                        <a:buFont typeface="Arial" pitchFamily="34" charset="0"/>
                        <a:buChar char="•"/>
                      </a:pPr>
                      <a:r>
                        <a:rPr lang="en-US" sz="2000">
                          <a:effectLst/>
                          <a:latin typeface="Times New Roman" pitchFamily="18" charset="0"/>
                          <a:cs typeface="Times New Roman" pitchFamily="18" charset="0"/>
                        </a:rPr>
                        <a:t>Thường diễn ra ở những thời điểm nhất định trong quá trình dạy </a:t>
                      </a:r>
                      <a:r>
                        <a:rPr lang="en-US" sz="2000" smtClean="0">
                          <a:effectLst/>
                          <a:latin typeface="Times New Roman" pitchFamily="18" charset="0"/>
                          <a:cs typeface="Times New Roman" pitchFamily="18" charset="0"/>
                        </a:rPr>
                        <a:t>học.</a:t>
                      </a:r>
                      <a:endParaRPr lang="en-US" sz="2000">
                        <a:effectLst/>
                        <a:latin typeface="Times New Roman" pitchFamily="18" charset="0"/>
                        <a:ea typeface="Calibri"/>
                        <a:cs typeface="Times New Roman" pitchFamily="18" charset="0"/>
                      </a:endParaRPr>
                    </a:p>
                  </a:txBody>
                  <a:tcPr marL="0" marR="0" marT="0" marB="0" anchor="ctr"/>
                </a:tc>
              </a:tr>
              <a:tr h="3079443">
                <a:tc>
                  <a:txBody>
                    <a:bodyPr/>
                    <a:lstStyle/>
                    <a:p>
                      <a:pPr marL="0" marR="0">
                        <a:lnSpc>
                          <a:spcPct val="115000"/>
                        </a:lnSpc>
                        <a:spcBef>
                          <a:spcPts val="0"/>
                        </a:spcBef>
                        <a:spcAft>
                          <a:spcPts val="0"/>
                        </a:spcAft>
                      </a:pPr>
                      <a:r>
                        <a:rPr lang="en-US" sz="2000">
                          <a:effectLst/>
                          <a:latin typeface="Times New Roman" pitchFamily="18" charset="0"/>
                          <a:cs typeface="Times New Roman" pitchFamily="18" charset="0"/>
                        </a:rPr>
                        <a:t>6. Kết quả đánh giá</a:t>
                      </a:r>
                      <a:endParaRPr lang="en-US" sz="2000">
                        <a:effectLst/>
                        <a:latin typeface="Times New Roman" pitchFamily="18" charset="0"/>
                        <a:ea typeface="Calibri"/>
                        <a:cs typeface="Times New Roman" pitchFamily="18" charset="0"/>
                      </a:endParaRPr>
                    </a:p>
                  </a:txBody>
                  <a:tcPr marL="0" marR="0" marT="0" marB="0" anchor="ctr"/>
                </a:tc>
                <a:tc>
                  <a:txBody>
                    <a:bodyPr/>
                    <a:lstStyle/>
                    <a:p>
                      <a:pPr marL="342900" marR="0" lvl="0" indent="-342900">
                        <a:lnSpc>
                          <a:spcPct val="115000"/>
                        </a:lnSpc>
                        <a:spcBef>
                          <a:spcPts val="0"/>
                        </a:spcBef>
                        <a:spcAft>
                          <a:spcPts val="1000"/>
                        </a:spcAft>
                        <a:buSzPts val="1000"/>
                        <a:buFont typeface="Symbol"/>
                        <a:buChar char=""/>
                        <a:tabLst>
                          <a:tab pos="457200" algn="l"/>
                        </a:tabLst>
                      </a:pPr>
                      <a:r>
                        <a:rPr lang="en-US" sz="2000">
                          <a:effectLst/>
                          <a:latin typeface="Times New Roman" pitchFamily="18" charset="0"/>
                          <a:cs typeface="Times New Roman" pitchFamily="18" charset="0"/>
                        </a:rPr>
                        <a:t>Năng lực người học phụ thuộc vào độ khó của nhiệm vụ hoặc bài tập đã hoàn thành.</a:t>
                      </a:r>
                    </a:p>
                    <a:p>
                      <a:pPr marL="342900" marR="0" lvl="0" indent="-342900">
                        <a:lnSpc>
                          <a:spcPct val="115000"/>
                        </a:lnSpc>
                        <a:spcBef>
                          <a:spcPts val="0"/>
                        </a:spcBef>
                        <a:spcAft>
                          <a:spcPts val="1000"/>
                        </a:spcAft>
                        <a:buSzPts val="1000"/>
                        <a:buFont typeface="Symbol"/>
                        <a:buChar char=""/>
                        <a:tabLst>
                          <a:tab pos="457200" algn="l"/>
                        </a:tabLst>
                      </a:pPr>
                      <a:r>
                        <a:rPr lang="en-US" sz="2000">
                          <a:effectLst/>
                          <a:latin typeface="Times New Roman" pitchFamily="18" charset="0"/>
                          <a:cs typeface="Times New Roman" pitchFamily="18" charset="0"/>
                        </a:rPr>
                        <a:t>Thực hiện được nhiệm vụ càng khó, càng phức tạp hơn sẽ được coi là có năng lực cao hơn.</a:t>
                      </a:r>
                      <a:endParaRPr lang="en-US" sz="2000">
                        <a:effectLst/>
                        <a:latin typeface="Times New Roman" pitchFamily="18" charset="0"/>
                        <a:ea typeface="Calibri"/>
                        <a:cs typeface="Times New Roman" pitchFamily="18" charset="0"/>
                      </a:endParaRPr>
                    </a:p>
                  </a:txBody>
                  <a:tcPr marL="0" marR="0" marT="0" marB="0" anchor="ctr"/>
                </a:tc>
                <a:tc>
                  <a:txBody>
                    <a:bodyPr/>
                    <a:lstStyle/>
                    <a:p>
                      <a:pPr marL="114300" marR="0" indent="-342900">
                        <a:lnSpc>
                          <a:spcPct val="115000"/>
                        </a:lnSpc>
                        <a:spcBef>
                          <a:spcPts val="0"/>
                        </a:spcBef>
                        <a:spcAft>
                          <a:spcPts val="1000"/>
                        </a:spcAft>
                        <a:buFont typeface="Arial" pitchFamily="34" charset="0"/>
                        <a:buChar char="•"/>
                        <a:tabLst>
                          <a:tab pos="457200" algn="l"/>
                        </a:tabLst>
                      </a:pPr>
                      <a:r>
                        <a:rPr lang="en-US" sz="2000">
                          <a:effectLst/>
                          <a:latin typeface="Times New Roman" pitchFamily="18" charset="0"/>
                          <a:cs typeface="Times New Roman" pitchFamily="18" charset="0"/>
                        </a:rPr>
                        <a:t>Năng lực người học phụ thuộc vào số lượng câu hỏi, nhiệm vụ hay bài tập đã hoàn thành.</a:t>
                      </a:r>
                    </a:p>
                    <a:p>
                      <a:pPr marL="342900" marR="0" lvl="0" indent="-342900">
                        <a:lnSpc>
                          <a:spcPct val="115000"/>
                        </a:lnSpc>
                        <a:spcBef>
                          <a:spcPts val="0"/>
                        </a:spcBef>
                        <a:spcAft>
                          <a:spcPts val="1000"/>
                        </a:spcAft>
                        <a:buSzPts val="1000"/>
                        <a:buFont typeface="Symbol"/>
                        <a:buChar char=""/>
                        <a:tabLst>
                          <a:tab pos="457200" algn="l"/>
                        </a:tabLst>
                      </a:pPr>
                      <a:r>
                        <a:rPr lang="en-US" sz="2000">
                          <a:effectLst/>
                          <a:latin typeface="Times New Roman" pitchFamily="18" charset="0"/>
                          <a:cs typeface="Times New Roman" pitchFamily="18" charset="0"/>
                        </a:rPr>
                        <a:t>Càng đạt được nhiều đơn vị kiến thức, kỹ năng thì càng được coi là có năng lực cao hơn.</a:t>
                      </a:r>
                      <a:endParaRPr lang="en-US" sz="2000">
                        <a:effectLst/>
                        <a:latin typeface="Times New Roman" pitchFamily="18" charset="0"/>
                        <a:ea typeface="Calibri"/>
                        <a:cs typeface="Times New Roman" pitchFamily="18" charset="0"/>
                      </a:endParaRPr>
                    </a:p>
                  </a:txBody>
                  <a:tcPr marL="0" marR="0" marT="0" marB="0" anchor="ctr"/>
                </a:tc>
              </a:tr>
            </a:tbl>
          </a:graphicData>
        </a:graphic>
      </p:graphicFrame>
      <p:sp>
        <p:nvSpPr>
          <p:cNvPr id="4"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3000" dirty="0" smtClean="0">
                <a:solidFill>
                  <a:schemeClr val="bg1"/>
                </a:solidFill>
                <a:latin typeface="Times New Roman" panose="02020603050405020304" pitchFamily="18" charset="0"/>
                <a:cs typeface="Times New Roman" panose="02020603050405020304" pitchFamily="18" charset="0"/>
              </a:rPr>
              <a:t>NỘI DUNG BÁO CÁO</a:t>
            </a:r>
            <a:endParaRPr lang="en-US" sz="3000" dirty="0">
              <a:solidFill>
                <a:schemeClr val="bg1"/>
              </a:solidFill>
              <a:latin typeface="Consolas" pitchFamily="49" charset="0"/>
            </a:endParaRPr>
          </a:p>
        </p:txBody>
      </p:sp>
    </p:spTree>
    <p:extLst>
      <p:ext uri="{BB962C8B-B14F-4D97-AF65-F5344CB8AC3E}">
        <p14:creationId xmlns:p14="http://schemas.microsoft.com/office/powerpoint/2010/main" val="948888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6700" y="1219200"/>
            <a:ext cx="8610600" cy="4647426"/>
          </a:xfrm>
          <a:prstGeom prst="rect">
            <a:avLst/>
          </a:prstGeom>
        </p:spPr>
        <p:txBody>
          <a:bodyPr wrap="square">
            <a:spAutoFit/>
          </a:bodyPr>
          <a:lstStyle/>
          <a:p>
            <a:pPr lvl="0"/>
            <a:r>
              <a:rPr lang="en-US" sz="2800" b="1" dirty="0">
                <a:solidFill>
                  <a:srgbClr val="FF0000"/>
                </a:solidFill>
                <a:latin typeface="Times New Roman" pitchFamily="18" charset="0"/>
                <a:ea typeface="Calibri" panose="020F0502020204030204" pitchFamily="34" charset="0"/>
                <a:cs typeface="Times New Roman" panose="02020603050405020304" pitchFamily="18" charset="0"/>
              </a:rPr>
              <a:t>4</a:t>
            </a:r>
            <a:r>
              <a:rPr lang="en-US" sz="2800" b="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a:solidFill>
                  <a:srgbClr val="FF0000"/>
                </a:solidFill>
                <a:latin typeface="Times New Roman" pitchFamily="18" charset="0"/>
                <a:cs typeface="Times New Roman" pitchFamily="18" charset="0"/>
              </a:rPr>
              <a:t>Kết </a:t>
            </a:r>
            <a:r>
              <a:rPr lang="en-US" sz="2800" b="1" smtClean="0">
                <a:solidFill>
                  <a:srgbClr val="FF0000"/>
                </a:solidFill>
                <a:latin typeface="Times New Roman" pitchFamily="18" charset="0"/>
                <a:cs typeface="Times New Roman" pitchFamily="18" charset="0"/>
              </a:rPr>
              <a:t>luận</a:t>
            </a:r>
          </a:p>
          <a:p>
            <a:pPr lvl="0"/>
            <a:endParaRPr lang="en-US" sz="2800" b="1" smtClean="0">
              <a:solidFill>
                <a:srgbClr val="FF0000"/>
              </a:solidFill>
              <a:latin typeface="Times New Roman" pitchFamily="18" charset="0"/>
              <a:cs typeface="Times New Roman" pitchFamily="18" charset="0"/>
            </a:endParaRPr>
          </a:p>
          <a:p>
            <a:pPr marL="457200" indent="-457200" algn="just">
              <a:buFont typeface="Arial" pitchFamily="34" charset="0"/>
              <a:buChar char="•"/>
            </a:pPr>
            <a:r>
              <a:rPr lang="en-US" sz="3000" smtClean="0">
                <a:latin typeface="Times New Roman" pitchFamily="18" charset="0"/>
                <a:cs typeface="Times New Roman" pitchFamily="18" charset="0"/>
              </a:rPr>
              <a:t>Đánh </a:t>
            </a:r>
            <a:r>
              <a:rPr lang="en-US" sz="3000">
                <a:latin typeface="Times New Roman" pitchFamily="18" charset="0"/>
                <a:cs typeface="Times New Roman" pitchFamily="18" charset="0"/>
              </a:rPr>
              <a:t>giá đúng thực tế, chính xác và khách quan </a:t>
            </a:r>
            <a:endParaRPr lang="en-US" sz="3000" smtClean="0">
              <a:latin typeface="Times New Roman" pitchFamily="18" charset="0"/>
              <a:cs typeface="Times New Roman" pitchFamily="18" charset="0"/>
            </a:endParaRPr>
          </a:p>
          <a:p>
            <a:pPr marL="457200" indent="-457200" algn="just">
              <a:buFont typeface="Arial" pitchFamily="34" charset="0"/>
              <a:buChar char="•"/>
            </a:pPr>
            <a:r>
              <a:rPr lang="en-US" sz="3000" smtClean="0">
                <a:latin typeface="Times New Roman" pitchFamily="18" charset="0"/>
                <a:cs typeface="Times New Roman" pitchFamily="18" charset="0"/>
              </a:rPr>
              <a:t>Đánh </a:t>
            </a:r>
            <a:r>
              <a:rPr lang="en-US" sz="3000">
                <a:latin typeface="Times New Roman" pitchFamily="18" charset="0"/>
                <a:cs typeface="Times New Roman" pitchFamily="18" charset="0"/>
              </a:rPr>
              <a:t>giá không chính xác dẫn đến nhận định sai về chất lượng đào tạo </a:t>
            </a:r>
            <a:endParaRPr lang="en-US" sz="3000" smtClean="0">
              <a:latin typeface="Times New Roman" pitchFamily="18" charset="0"/>
              <a:cs typeface="Times New Roman" pitchFamily="18" charset="0"/>
            </a:endParaRPr>
          </a:p>
          <a:p>
            <a:pPr marL="457200" indent="-457200" algn="just">
              <a:buFont typeface="Arial" pitchFamily="34" charset="0"/>
              <a:buChar char="•"/>
            </a:pPr>
            <a:r>
              <a:rPr lang="en-US" sz="3000" smtClean="0">
                <a:latin typeface="Times New Roman" pitchFamily="18" charset="0"/>
                <a:cs typeface="Times New Roman" pitchFamily="18" charset="0"/>
              </a:rPr>
              <a:t>Vì </a:t>
            </a:r>
            <a:r>
              <a:rPr lang="en-US" sz="3000">
                <a:latin typeface="Times New Roman" pitchFamily="18" charset="0"/>
                <a:cs typeface="Times New Roman" pitchFamily="18" charset="0"/>
              </a:rPr>
              <a:t>thế đánh giá có vai trò rất lớn đến việc nâng cao chất lượng đào tạo. </a:t>
            </a:r>
            <a:endParaRPr lang="en-US" sz="3000" smtClean="0">
              <a:latin typeface="Times New Roman" pitchFamily="18" charset="0"/>
              <a:cs typeface="Times New Roman" pitchFamily="18" charset="0"/>
            </a:endParaRPr>
          </a:p>
          <a:p>
            <a:pPr marL="457200" indent="-457200" algn="just">
              <a:buFont typeface="Arial" pitchFamily="34" charset="0"/>
              <a:buChar char="•"/>
            </a:pPr>
            <a:r>
              <a:rPr lang="en-US" sz="3000" smtClean="0">
                <a:latin typeface="Times New Roman" pitchFamily="18" charset="0"/>
                <a:cs typeface="Times New Roman" pitchFamily="18" charset="0"/>
              </a:rPr>
              <a:t>Kết </a:t>
            </a:r>
            <a:r>
              <a:rPr lang="en-US" sz="3000">
                <a:latin typeface="Times New Roman" pitchFamily="18" charset="0"/>
                <a:cs typeface="Times New Roman" pitchFamily="18" charset="0"/>
              </a:rPr>
              <a:t>quả của đánh giá là cơ sở để điều chỉnh hoạt động dạy, hoạt động học và quản lý giáo dục. </a:t>
            </a:r>
            <a:endParaRPr lang="en-US" sz="3000" smtClean="0">
              <a:latin typeface="Times New Roman" pitchFamily="18" charset="0"/>
              <a:cs typeface="Times New Roman" pitchFamily="18" charset="0"/>
            </a:endParaRPr>
          </a:p>
          <a:p>
            <a:pPr lvl="0" algn="just"/>
            <a:endParaRPr lang="en-US" sz="3000" b="1">
              <a:solidFill>
                <a:srgbClr val="FF0000"/>
              </a:solidFill>
              <a:latin typeface="Times New Roman" pitchFamily="18" charset="0"/>
              <a:cs typeface="Times New Roman" pitchFamily="18" charset="0"/>
            </a:endParaRPr>
          </a:p>
        </p:txBody>
      </p:sp>
      <p:sp>
        <p:nvSpPr>
          <p:cNvPr id="4"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3000" dirty="0" smtClean="0">
                <a:solidFill>
                  <a:schemeClr val="bg1"/>
                </a:solidFill>
                <a:latin typeface="Times New Roman" panose="02020603050405020304" pitchFamily="18" charset="0"/>
                <a:cs typeface="Times New Roman" panose="02020603050405020304" pitchFamily="18" charset="0"/>
              </a:rPr>
              <a:t>NỘI DUNG BÁO CÁO</a:t>
            </a:r>
            <a:endParaRPr lang="en-US" sz="3000" dirty="0">
              <a:solidFill>
                <a:schemeClr val="bg1"/>
              </a:solidFill>
              <a:latin typeface="Consolas" pitchFamily="49" charset="0"/>
            </a:endParaRPr>
          </a:p>
        </p:txBody>
      </p:sp>
    </p:spTree>
    <p:extLst>
      <p:ext uri="{BB962C8B-B14F-4D97-AF65-F5344CB8AC3E}">
        <p14:creationId xmlns:p14="http://schemas.microsoft.com/office/powerpoint/2010/main" val="27389790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49" y="1676400"/>
            <a:ext cx="9143999" cy="4832092"/>
          </a:xfrm>
          <a:prstGeom prst="rect">
            <a:avLst/>
          </a:prstGeom>
        </p:spPr>
        <p:txBody>
          <a:bodyPr wrap="square">
            <a:spAutoFit/>
          </a:bodyPr>
          <a:lstStyle/>
          <a:p>
            <a:pPr marL="457200" indent="-457200" algn="just">
              <a:buFont typeface="Arial" pitchFamily="34" charset="0"/>
              <a:buChar char="•"/>
            </a:pPr>
            <a:r>
              <a:rPr lang="en-US" sz="2800">
                <a:latin typeface="Times New Roman" pitchFamily="18" charset="0"/>
                <a:cs typeface="Times New Roman" pitchFamily="18" charset="0"/>
              </a:rPr>
              <a:t>Phương pháp đánh giá dựa vào năng lực trong dạy học chính là phương pháp đánh giá khách quan, đúng thực tế năng lực của người </a:t>
            </a:r>
            <a:r>
              <a:rPr lang="en-US" sz="2800" smtClean="0">
                <a:latin typeface="Times New Roman" pitchFamily="18" charset="0"/>
                <a:cs typeface="Times New Roman" pitchFamily="18" charset="0"/>
              </a:rPr>
              <a:t>học</a:t>
            </a:r>
            <a:r>
              <a:rPr lang="en-US" sz="2800">
                <a:latin typeface="Times New Roman" pitchFamily="18" charset="0"/>
                <a:cs typeface="Times New Roman" pitchFamily="18" charset="0"/>
              </a:rPr>
              <a:t>;</a:t>
            </a:r>
            <a:endParaRPr lang="en-US" sz="2800" smtClean="0">
              <a:latin typeface="Times New Roman" pitchFamily="18" charset="0"/>
              <a:cs typeface="Times New Roman" pitchFamily="18" charset="0"/>
            </a:endParaRPr>
          </a:p>
          <a:p>
            <a:pPr marL="457200" indent="-457200" algn="just">
              <a:buFont typeface="Arial" pitchFamily="34" charset="0"/>
              <a:buChar char="•"/>
            </a:pPr>
            <a:r>
              <a:rPr lang="en-US" sz="2800" smtClean="0">
                <a:latin typeface="Times New Roman" pitchFamily="18" charset="0"/>
                <a:cs typeface="Times New Roman" pitchFamily="18" charset="0"/>
              </a:rPr>
              <a:t>Phương </a:t>
            </a:r>
            <a:r>
              <a:rPr lang="en-US" sz="2800">
                <a:latin typeface="Times New Roman" pitchFamily="18" charset="0"/>
                <a:cs typeface="Times New Roman" pitchFamily="18" charset="0"/>
              </a:rPr>
              <a:t>pháp đánh giá này không loại bỏ SV mà giúp SV tự tin, tự làm chủ được kiến </a:t>
            </a:r>
            <a:r>
              <a:rPr lang="en-US" sz="2800" smtClean="0">
                <a:latin typeface="Times New Roman" pitchFamily="18" charset="0"/>
                <a:cs typeface="Times New Roman" pitchFamily="18" charset="0"/>
              </a:rPr>
              <a:t>thức;</a:t>
            </a:r>
          </a:p>
          <a:p>
            <a:pPr marL="457200" indent="-457200" algn="just">
              <a:buFont typeface="Arial" pitchFamily="34" charset="0"/>
              <a:buChar char="•"/>
            </a:pPr>
            <a:r>
              <a:rPr lang="en-US" sz="2800">
                <a:latin typeface="Times New Roman" pitchFamily="18" charset="0"/>
                <a:cs typeface="Times New Roman" pitchFamily="18" charset="0"/>
              </a:rPr>
              <a:t>B</a:t>
            </a:r>
            <a:r>
              <a:rPr lang="en-US" sz="2800" smtClean="0">
                <a:latin typeface="Times New Roman" pitchFamily="18" charset="0"/>
                <a:cs typeface="Times New Roman" pitchFamily="18" charset="0"/>
              </a:rPr>
              <a:t>iết </a:t>
            </a:r>
            <a:r>
              <a:rPr lang="en-US" sz="2800">
                <a:latin typeface="Times New Roman" pitchFamily="18" charset="0"/>
                <a:cs typeface="Times New Roman" pitchFamily="18" charset="0"/>
              </a:rPr>
              <a:t>vận dụng kiến thức được học vào trong công việc học tập cũng như trong cuộc </a:t>
            </a:r>
            <a:r>
              <a:rPr lang="en-US" sz="2800" smtClean="0">
                <a:latin typeface="Times New Roman" pitchFamily="18" charset="0"/>
                <a:cs typeface="Times New Roman" pitchFamily="18" charset="0"/>
              </a:rPr>
              <a:t>sống;</a:t>
            </a:r>
            <a:endParaRPr lang="en-US" sz="2800">
              <a:latin typeface="Times New Roman" pitchFamily="18" charset="0"/>
              <a:cs typeface="Times New Roman" pitchFamily="18" charset="0"/>
            </a:endParaRPr>
          </a:p>
          <a:p>
            <a:pPr marL="457200" indent="-457200" algn="just">
              <a:buFont typeface="Arial" pitchFamily="34" charset="0"/>
              <a:buChar char="•"/>
            </a:pPr>
            <a:r>
              <a:rPr lang="en-US" sz="2800">
                <a:latin typeface="Times New Roman" pitchFamily="18" charset="0"/>
                <a:cs typeface="Times New Roman" pitchFamily="18" charset="0"/>
              </a:rPr>
              <a:t>Việc kết hợp với doanh nghiệp trong đánh giá không chỉ giúp người học đảm bảo tính khách quan, công bằng trong thi cử mà còn từng bước tiếp cận các công nghệ mới đang áp dụng tại doanh </a:t>
            </a:r>
            <a:r>
              <a:rPr lang="en-US" sz="2800" smtClean="0">
                <a:latin typeface="Times New Roman" pitchFamily="18" charset="0"/>
                <a:cs typeface="Times New Roman" pitchFamily="18" charset="0"/>
              </a:rPr>
              <a:t>nghiệp.</a:t>
            </a:r>
            <a:endParaRPr lang="en-US" sz="2800">
              <a:latin typeface="Times New Roman" pitchFamily="18" charset="0"/>
              <a:cs typeface="Times New Roman" pitchFamily="18" charset="0"/>
            </a:endParaRPr>
          </a:p>
        </p:txBody>
      </p:sp>
      <p:sp>
        <p:nvSpPr>
          <p:cNvPr id="5" name="Rectangle 4"/>
          <p:cNvSpPr/>
          <p:nvPr/>
        </p:nvSpPr>
        <p:spPr>
          <a:xfrm>
            <a:off x="4549" y="1143000"/>
            <a:ext cx="1991251" cy="553998"/>
          </a:xfrm>
          <a:prstGeom prst="rect">
            <a:avLst/>
          </a:prstGeom>
        </p:spPr>
        <p:txBody>
          <a:bodyPr wrap="none">
            <a:spAutoFit/>
          </a:bodyPr>
          <a:lstStyle/>
          <a:p>
            <a:pPr lvl="0"/>
            <a:r>
              <a:rPr lang="en-US" sz="3000" b="1">
                <a:solidFill>
                  <a:srgbClr val="FF0000"/>
                </a:solidFill>
                <a:latin typeface="Times New Roman" pitchFamily="18" charset="0"/>
                <a:ea typeface="Calibri" panose="020F0502020204030204" pitchFamily="34" charset="0"/>
                <a:cs typeface="Times New Roman" panose="02020603050405020304" pitchFamily="18" charset="0"/>
              </a:rPr>
              <a:t>4. </a:t>
            </a:r>
            <a:r>
              <a:rPr lang="en-US" sz="3000" b="1">
                <a:solidFill>
                  <a:srgbClr val="FF0000"/>
                </a:solidFill>
                <a:latin typeface="Times New Roman" pitchFamily="18" charset="0"/>
                <a:cs typeface="Times New Roman" pitchFamily="18" charset="0"/>
              </a:rPr>
              <a:t>Kết luận</a:t>
            </a:r>
          </a:p>
        </p:txBody>
      </p:sp>
      <p:sp>
        <p:nvSpPr>
          <p:cNvPr id="6"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3000" dirty="0" smtClean="0">
                <a:solidFill>
                  <a:schemeClr val="bg1"/>
                </a:solidFill>
                <a:latin typeface="Times New Roman" panose="02020603050405020304" pitchFamily="18" charset="0"/>
                <a:cs typeface="Times New Roman" panose="02020603050405020304" pitchFamily="18" charset="0"/>
              </a:rPr>
              <a:t>NỘI DUNG BÁO CÁO</a:t>
            </a:r>
            <a:endParaRPr lang="en-US" sz="3000" dirty="0">
              <a:solidFill>
                <a:schemeClr val="bg1"/>
              </a:solidFill>
              <a:latin typeface="Consolas" pitchFamily="49" charset="0"/>
            </a:endParaRPr>
          </a:p>
        </p:txBody>
      </p:sp>
    </p:spTree>
    <p:extLst>
      <p:ext uri="{BB962C8B-B14F-4D97-AF65-F5344CB8AC3E}">
        <p14:creationId xmlns:p14="http://schemas.microsoft.com/office/powerpoint/2010/main" val="9451584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 name="Snip Diagonal Corner Rectangle 3"/>
          <p:cNvSpPr>
            <a:spLocks/>
          </p:cNvSpPr>
          <p:nvPr/>
        </p:nvSpPr>
        <p:spPr bwMode="auto">
          <a:xfrm>
            <a:off x="-18245" y="5867400"/>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800" b="1" dirty="0">
                <a:solidFill>
                  <a:schemeClr val="bg1"/>
                </a:solidFill>
                <a:latin typeface="Times New Roman" pitchFamily="18" charset="0"/>
                <a:cs typeface="Times New Roman" pitchFamily="18" charset="0"/>
              </a:rPr>
              <a:t>XIN TRÂN TRỌNG CẢM ƠN QUÝ </a:t>
            </a:r>
            <a:r>
              <a:rPr lang="en-US" sz="2800" b="1" dirty="0" smtClean="0">
                <a:solidFill>
                  <a:schemeClr val="bg1"/>
                </a:solidFill>
                <a:latin typeface="Times New Roman" pitchFamily="18" charset="0"/>
                <a:cs typeface="Times New Roman" pitchFamily="18" charset="0"/>
              </a:rPr>
              <a:t>VỊ!</a:t>
            </a:r>
            <a:endParaRPr lang="vi-VN" sz="2800" b="1" dirty="0">
              <a:solidFill>
                <a:schemeClr val="bg1"/>
              </a:solidFill>
              <a:latin typeface="Times New Roman" pitchFamily="18" charset="0"/>
              <a:cs typeface="Times New Roman" pitchFamily="18" charset="0"/>
            </a:endParaRPr>
          </a:p>
        </p:txBody>
      </p:sp>
      <p:pic>
        <p:nvPicPr>
          <p:cNvPr id="6146" name="Picture 2" descr="Káº¿t quáº£ hÃ¬nh áº£nh cho HOA Há»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155" y="228600"/>
            <a:ext cx="4267200" cy="4790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1471286"/>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539&quot;/&gt;&lt;/object&gt;&lt;object type=&quot;3&quot; unique_id=&quot;10004&quot;&gt;&lt;property id=&quot;20148&quot; value=&quot;5&quot;/&gt;&lt;property id=&quot;20300&quot; value=&quot;Slide 2&quot;/&gt;&lt;property id=&quot;20307&quot; value=&quot;818&quot;/&gt;&lt;/object&gt;&lt;object type=&quot;3&quot; unique_id=&quot;10167&quot;&gt;&lt;property id=&quot;20148&quot; value=&quot;5&quot;/&gt;&lt;property id=&quot;20300&quot; value=&quot;Slide 12&quot;/&gt;&lt;property id=&quot;20307&quot; value=&quot;759&quot;/&gt;&lt;/object&gt;&lt;object type=&quot;3&quot; unique_id=&quot;10168&quot;&gt;&lt;property id=&quot;20148&quot; value=&quot;5&quot;/&gt;&lt;property id=&quot;20300&quot; value=&quot;Slide 13&quot;/&gt;&lt;property id=&quot;20307&quot; value=&quot;822&quot;/&gt;&lt;/object&gt;&lt;object type=&quot;3&quot; unique_id=&quot;10458&quot;&gt;&lt;property id=&quot;20148&quot; value=&quot;5&quot;/&gt;&lt;property id=&quot;20300&quot; value=&quot;Slide 3&quot;/&gt;&lt;property id=&quot;20307&quot; value=&quot;894&quot;/&gt;&lt;/object&gt;&lt;object type=&quot;3&quot; unique_id=&quot;10459&quot;&gt;&lt;property id=&quot;20148&quot; value=&quot;5&quot;/&gt;&lt;property id=&quot;20300&quot; value=&quot;Slide 4&quot;/&gt;&lt;property id=&quot;20307&quot; value=&quot;895&quot;/&gt;&lt;/object&gt;&lt;object type=&quot;3&quot; unique_id=&quot;10460&quot;&gt;&lt;property id=&quot;20148&quot; value=&quot;5&quot;/&gt;&lt;property id=&quot;20300&quot; value=&quot;Slide 5&quot;/&gt;&lt;property id=&quot;20307&quot; value=&quot;896&quot;/&gt;&lt;/object&gt;&lt;object type=&quot;3&quot; unique_id=&quot;10461&quot;&gt;&lt;property id=&quot;20148&quot; value=&quot;5&quot;/&gt;&lt;property id=&quot;20300&quot; value=&quot;Slide 6&quot;/&gt;&lt;property id=&quot;20307&quot; value=&quot;897&quot;/&gt;&lt;/object&gt;&lt;object type=&quot;3&quot; unique_id=&quot;10462&quot;&gt;&lt;property id=&quot;20148&quot; value=&quot;5&quot;/&gt;&lt;property id=&quot;20300&quot; value=&quot;Slide 7&quot;/&gt;&lt;property id=&quot;20307&quot; value=&quot;898&quot;/&gt;&lt;/object&gt;&lt;object type=&quot;3&quot; unique_id=&quot;10463&quot;&gt;&lt;property id=&quot;20148&quot; value=&quot;5&quot;/&gt;&lt;property id=&quot;20300&quot; value=&quot;Slide 8&quot;/&gt;&lt;property id=&quot;20307&quot; value=&quot;899&quot;/&gt;&lt;/object&gt;&lt;object type=&quot;3&quot; unique_id=&quot;10464&quot;&gt;&lt;property id=&quot;20148&quot; value=&quot;5&quot;/&gt;&lt;property id=&quot;20300&quot; value=&quot;Slide 9&quot;/&gt;&lt;property id=&quot;20307&quot; value=&quot;900&quot;/&gt;&lt;/object&gt;&lt;object type=&quot;3&quot; unique_id=&quot;10465&quot;&gt;&lt;property id=&quot;20148&quot; value=&quot;5&quot;/&gt;&lt;property id=&quot;20300&quot; value=&quot;Slide 10&quot;/&gt;&lt;property id=&quot;20307&quot; value=&quot;901&quot;/&gt;&lt;/object&gt;&lt;object type=&quot;3&quot; unique_id=&quot;10466&quot;&gt;&lt;property id=&quot;20148&quot; value=&quot;5&quot;/&gt;&lt;property id=&quot;20300&quot; value=&quot;Slide 11&quot;/&gt;&lt;property id=&quot;20307&quot; value=&quot;902&quot;/&gt;&lt;/object&gt;&lt;/object&gt;&lt;object type=&quot;8&quot; unique_id=&quot;10336&quot;&gt;&lt;/object&gt;&lt;/object&gt;&lt;/database&gt;"/>
  <p:tag name="SECTOMILLISECCONVERTED" val="1"/>
</p:tagLst>
</file>

<file path=ppt/theme/theme1.xml><?xml version="1.0" encoding="utf-8"?>
<a:theme xmlns:a="http://schemas.openxmlformats.org/drawingml/2006/main" name="cdb2004c003l-[ThuVienNet.VN]">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FFFFFF"/>
            </a:gs>
            <a:gs pos="100000">
              <a:srgbClr val="E7F5CF"/>
            </a:gs>
          </a:gsLst>
          <a:lin ang="0" scaled="1"/>
        </a:gradFill>
        <a:ln w="3175" algn="ctr">
          <a:solidFill>
            <a:schemeClr val="folHlink"/>
          </a:solidFill>
          <a:round/>
          <a:headEnd/>
          <a:tailEnd/>
        </a:ln>
      </a:spPr>
      <a:bodyPr wrap="none" anchor="ctr"/>
      <a:lstStyle>
        <a:defPPr marL="0" indent="0">
          <a:buNone/>
          <a:defRPr sz="2800" b="1" dirty="0">
            <a:solidFill>
              <a:srgbClr val="FF0000"/>
            </a:solidFill>
            <a:latin typeface="Times New Roman" panose="02020603050405020304" pitchFamily="18" charset="0"/>
            <a:cs typeface="Times New Roman" panose="02020603050405020304" pitchFamily="18" charset="0"/>
          </a:defRPr>
        </a:defPPr>
      </a:lstStyle>
    </a:spDef>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14638</TotalTime>
  <Words>817</Words>
  <Application>Microsoft Office PowerPoint</Application>
  <PresentationFormat>On-screen Show (4:3)</PresentationFormat>
  <Paragraphs>110</Paragraphs>
  <Slides>11</Slides>
  <Notes>8</Notes>
  <HiddenSlides>0</HiddenSlides>
  <MMClips>0</MMClips>
  <ScaleCrop>false</ScaleCrop>
  <HeadingPairs>
    <vt:vector size="4" baseType="variant">
      <vt:variant>
        <vt:lpstr>Theme</vt:lpstr>
      </vt:variant>
      <vt:variant>
        <vt:i4>3</vt:i4>
      </vt:variant>
      <vt:variant>
        <vt:lpstr>Slide Titles</vt:lpstr>
      </vt:variant>
      <vt:variant>
        <vt:i4>11</vt:i4>
      </vt:variant>
    </vt:vector>
  </HeadingPairs>
  <TitlesOfParts>
    <vt:vector size="14" baseType="lpstr">
      <vt:lpstr>cdb2004c003l-[ThuVienNet.VN]</vt:lpstr>
      <vt:lpstr>Diseño predeterminado</vt:lpstr>
      <vt:lpstr>2_Diseño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 Tip</dc:title>
  <dc:creator>Dr.Luong</dc:creator>
  <cp:lastModifiedBy>NHANKHAOTHI_LTTC</cp:lastModifiedBy>
  <cp:revision>832</cp:revision>
  <cp:lastPrinted>2017-05-26T03:02:31Z</cp:lastPrinted>
  <dcterms:created xsi:type="dcterms:W3CDTF">2013-09-11T03:08:41Z</dcterms:created>
  <dcterms:modified xsi:type="dcterms:W3CDTF">2020-06-17T00:11:48Z</dcterms:modified>
</cp:coreProperties>
</file>